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61" r:id="rId5"/>
    <p:sldId id="263" r:id="rId6"/>
    <p:sldId id="264" r:id="rId7"/>
    <p:sldId id="266" r:id="rId8"/>
    <p:sldId id="267" r:id="rId9"/>
    <p:sldId id="268" r:id="rId10"/>
    <p:sldId id="269" r:id="rId11"/>
    <p:sldId id="279" r:id="rId12"/>
    <p:sldId id="270" r:id="rId13"/>
    <p:sldId id="280" r:id="rId14"/>
    <p:sldId id="288" r:id="rId15"/>
    <p:sldId id="273" r:id="rId16"/>
    <p:sldId id="281" r:id="rId17"/>
    <p:sldId id="265" r:id="rId18"/>
    <p:sldId id="271" r:id="rId19"/>
    <p:sldId id="272" r:id="rId20"/>
    <p:sldId id="274" r:id="rId21"/>
    <p:sldId id="275" r:id="rId22"/>
    <p:sldId id="276" r:id="rId23"/>
    <p:sldId id="277" r:id="rId24"/>
    <p:sldId id="282" r:id="rId25"/>
    <p:sldId id="283" r:id="rId26"/>
    <p:sldId id="285" r:id="rId27"/>
    <p:sldId id="284" r:id="rId28"/>
    <p:sldId id="286" r:id="rId29"/>
    <p:sldId id="287" r:id="rId30"/>
    <p:sldId id="289" r:id="rId31"/>
    <p:sldId id="291" r:id="rId32"/>
    <p:sldId id="292" r:id="rId33"/>
    <p:sldId id="293" r:id="rId34"/>
    <p:sldId id="294" r:id="rId35"/>
    <p:sldId id="290" r:id="rId36"/>
    <p:sldId id="295" r:id="rId37"/>
    <p:sldId id="297" r:id="rId38"/>
    <p:sldId id="296" r:id="rId39"/>
    <p:sldId id="298" r:id="rId40"/>
    <p:sldId id="300" r:id="rId41"/>
    <p:sldId id="299" r:id="rId4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661" autoAdjust="0"/>
  </p:normalViewPr>
  <p:slideViewPr>
    <p:cSldViewPr snapToGrid="0">
      <p:cViewPr varScale="1">
        <p:scale>
          <a:sx n="82" d="100"/>
          <a:sy n="82" d="100"/>
        </p:scale>
        <p:origin x="16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26231-9CD4-49B4-9E66-E50CDA80A2A0}" type="datetimeFigureOut">
              <a:rPr lang="en-DE" smtClean="0"/>
              <a:t>12/02/2024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2CDC3-2E16-45B2-9F5D-4CB9BA9A696D}" type="slidenum">
              <a:rPr lang="en-DE" smtClean="0"/>
              <a:t>‹#›</a:t>
            </a:fld>
            <a:endParaRPr lang="en-DE"/>
          </a:p>
        </p:txBody>
      </p:sp>
    </p:spTree>
    <p:extLst>
      <p:ext uri="{BB962C8B-B14F-4D97-AF65-F5344CB8AC3E}">
        <p14:creationId xmlns:p14="http://schemas.microsoft.com/office/powerpoint/2010/main" val="4208866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Ich begrüße Sie herzlich willkommen zu meinem Vortrag.</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Ich bin Bashar Khoulani und ich werde heute einen Vortrag über die Internet, Wetterkarten und Statistiken, die aktuell existieren, halten.</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1</a:t>
            </a:fld>
            <a:endParaRPr lang="en-DE"/>
          </a:p>
        </p:txBody>
      </p:sp>
    </p:spTree>
    <p:extLst>
      <p:ext uri="{BB962C8B-B14F-4D97-AF65-F5344CB8AC3E}">
        <p14:creationId xmlns:p14="http://schemas.microsoft.com/office/powerpoint/2010/main" val="3054129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Durch die Internet Wetterkarten können auch den Netzwerk Administratoren des Netzwerk besser verwalten. Also wir können ja sehen, wie das Netzwerk sich aktuell verhält. </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10</a:t>
            </a:fld>
            <a:endParaRPr lang="en-DE"/>
          </a:p>
        </p:txBody>
      </p:sp>
    </p:spTree>
    <p:extLst>
      <p:ext uri="{BB962C8B-B14F-4D97-AF65-F5344CB8AC3E}">
        <p14:creationId xmlns:p14="http://schemas.microsoft.com/office/powerpoint/2010/main" val="4134465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Arial" panose="020B0604020202020204" pitchFamily="34" charset="0"/>
              </a:rPr>
              <a:t>Gibt es also an einer Verbindung Stau von Datenpaketen? </a:t>
            </a:r>
            <a:br>
              <a:rPr lang="de-DE" sz="1200" dirty="0">
                <a:effectLst/>
                <a:latin typeface="Calibri" panose="020F0502020204030204" pitchFamily="34" charset="0"/>
                <a:ea typeface="Calibri" panose="020F0502020204030204" pitchFamily="34" charset="0"/>
                <a:cs typeface="Arial" panose="020B0604020202020204" pitchFamily="34" charset="0"/>
              </a:rPr>
            </a:br>
            <a:r>
              <a:rPr lang="de-DE" sz="1200" dirty="0">
                <a:effectLst/>
                <a:latin typeface="Calibri" panose="020F0502020204030204" pitchFamily="34" charset="0"/>
                <a:ea typeface="Calibri" panose="020F0502020204030204" pitchFamily="34" charset="0"/>
                <a:cs typeface="Arial" panose="020B0604020202020204" pitchFamily="34" charset="0"/>
              </a:rPr>
              <a:t>Also gibt es dann eine Verbindung die nicht die entsprechende Auslastung erfüllen kann, die verbessert werden muss. </a:t>
            </a:r>
            <a:br>
              <a:rPr lang="de-DE" sz="1200" dirty="0">
                <a:effectLst/>
                <a:latin typeface="Calibri" panose="020F0502020204030204" pitchFamily="34" charset="0"/>
                <a:ea typeface="Calibri" panose="020F0502020204030204" pitchFamily="34" charset="0"/>
                <a:cs typeface="Arial" panose="020B0604020202020204" pitchFamily="34" charset="0"/>
              </a:rPr>
            </a:br>
            <a:r>
              <a:rPr lang="de-DE" sz="1200" dirty="0">
                <a:effectLst/>
                <a:latin typeface="Calibri" panose="020F0502020204030204" pitchFamily="34" charset="0"/>
                <a:ea typeface="Calibri" panose="020F0502020204030204" pitchFamily="34" charset="0"/>
                <a:cs typeface="Arial" panose="020B0604020202020204" pitchFamily="34" charset="0"/>
              </a:rPr>
              <a:t>Dadurch können dann Netzwerk Administratoren gleich sehen, da gibt es ein Problem, das können wir besser machen und optimieren.</a:t>
            </a:r>
            <a:endParaRPr lang="en-DE" sz="12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11</a:t>
            </a:fld>
            <a:endParaRPr lang="en-DE"/>
          </a:p>
        </p:txBody>
      </p:sp>
    </p:spTree>
    <p:extLst>
      <p:ext uri="{BB962C8B-B14F-4D97-AF65-F5344CB8AC3E}">
        <p14:creationId xmlns:p14="http://schemas.microsoft.com/office/powerpoint/2010/main" val="4217434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Warum sollen wir aber keine Internet Wetterkarten benutzen?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Der einzige Grund, der dagegen spricht ist dann der Datenschutz,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also wenn wir eine Internet </a:t>
            </a:r>
            <a:r>
              <a:rPr lang="de-DE" sz="1800" dirty="0" err="1">
                <a:effectLst/>
                <a:latin typeface="Calibri" panose="020F0502020204030204" pitchFamily="34" charset="0"/>
                <a:ea typeface="Calibri" panose="020F0502020204030204" pitchFamily="34" charset="0"/>
                <a:cs typeface="Arial" panose="020B0604020202020204" pitchFamily="34" charset="0"/>
              </a:rPr>
              <a:t>wetterkarte</a:t>
            </a:r>
            <a:r>
              <a:rPr lang="de-DE" sz="1800" dirty="0">
                <a:effectLst/>
                <a:latin typeface="Calibri" panose="020F0502020204030204" pitchFamily="34" charset="0"/>
                <a:ea typeface="Calibri" panose="020F0502020204030204" pitchFamily="34" charset="0"/>
                <a:cs typeface="Arial" panose="020B0604020202020204" pitchFamily="34" charset="0"/>
              </a:rPr>
              <a:t> betreiben und das innerhalb eines großen Netzwerks betreiben möchten,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Dann muss jeder Benutzer. Die Einstimmung geben, dass diese Daten gesammelt werden müssen. Und es ist ja nahezu unmöglich.</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12</a:t>
            </a:fld>
            <a:endParaRPr lang="en-DE"/>
          </a:p>
        </p:txBody>
      </p:sp>
    </p:spTree>
    <p:extLst>
      <p:ext uri="{BB962C8B-B14F-4D97-AF65-F5344CB8AC3E}">
        <p14:creationId xmlns:p14="http://schemas.microsoft.com/office/powerpoint/2010/main" val="1576323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dirty="0">
                <a:effectLst/>
                <a:latin typeface="Calibri" panose="020F0502020204030204" pitchFamily="34" charset="0"/>
                <a:ea typeface="Calibri" panose="020F0502020204030204" pitchFamily="34" charset="0"/>
                <a:cs typeface="Arial" panose="020B0604020202020204" pitchFamily="34" charset="0"/>
              </a:rPr>
              <a:t>Da können wir aber einen Kompromiss machen, dass wir dann Daten Header in dem I PV 4 Paket bspw. Löschen. Und somit sind die Nutzerdaten weg</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13</a:t>
            </a:fld>
            <a:endParaRPr lang="en-DE"/>
          </a:p>
        </p:txBody>
      </p:sp>
    </p:spTree>
    <p:extLst>
      <p:ext uri="{BB962C8B-B14F-4D97-AF65-F5344CB8AC3E}">
        <p14:creationId xmlns:p14="http://schemas.microsoft.com/office/powerpoint/2010/main" val="799767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6EDE6-8410-CE9B-A8DD-80E0D6BEE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0FD40-DDC5-3B1B-A735-F4560DE5C3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858E2-7F0A-B351-39A7-62B649DE1738}"/>
              </a:ext>
            </a:extLst>
          </p:cNvPr>
          <p:cNvSpPr>
            <a:spLocks noGrp="1"/>
          </p:cNvSpPr>
          <p:nvPr>
            <p:ph type="body" idx="1"/>
          </p:nvPr>
        </p:nvSpPr>
        <p:spPr/>
        <p:txBody>
          <a:bodyPr/>
          <a:lstStyle/>
          <a:p>
            <a:r>
              <a:rPr lang="de-DE" sz="1800" dirty="0">
                <a:effectLst/>
                <a:latin typeface="Calibri" panose="020F0502020204030204" pitchFamily="34" charset="0"/>
                <a:ea typeface="Calibri" panose="020F0502020204030204" pitchFamily="34" charset="0"/>
                <a:cs typeface="Arial" panose="020B0604020202020204" pitchFamily="34" charset="0"/>
              </a:rPr>
              <a:t>Außerdem müssen Quell IP Adresse und Ziel IP Adresse </a:t>
            </a:r>
            <a:r>
              <a:rPr lang="de-DE" sz="1800" dirty="0" err="1">
                <a:effectLst/>
                <a:latin typeface="Calibri" panose="020F0502020204030204" pitchFamily="34" charset="0"/>
                <a:ea typeface="Calibri" panose="020F0502020204030204" pitchFamily="34" charset="0"/>
                <a:cs typeface="Arial" panose="020B0604020202020204" pitchFamily="34" charset="0"/>
              </a:rPr>
              <a:t>u.A.</a:t>
            </a:r>
            <a:r>
              <a:rPr lang="de-DE" sz="1800" dirty="0">
                <a:effectLst/>
                <a:latin typeface="Calibri" panose="020F0502020204030204" pitchFamily="34" charset="0"/>
                <a:ea typeface="Calibri" panose="020F0502020204030204" pitchFamily="34" charset="0"/>
                <a:cs typeface="Arial" panose="020B0604020202020204" pitchFamily="34" charset="0"/>
              </a:rPr>
              <a:t> auch mit den MAC Adressen anonymisiert werden, da diese auch den Nutzer gehören</a:t>
            </a:r>
            <a:endParaRPr lang="en-DE" dirty="0"/>
          </a:p>
        </p:txBody>
      </p:sp>
      <p:sp>
        <p:nvSpPr>
          <p:cNvPr id="4" name="Slide Number Placeholder 3">
            <a:extLst>
              <a:ext uri="{FF2B5EF4-FFF2-40B4-BE49-F238E27FC236}">
                <a16:creationId xmlns:a16="http://schemas.microsoft.com/office/drawing/2014/main" id="{F133B8B4-6DE6-6C45-872B-5E6B5926CFB9}"/>
              </a:ext>
            </a:extLst>
          </p:cNvPr>
          <p:cNvSpPr>
            <a:spLocks noGrp="1"/>
          </p:cNvSpPr>
          <p:nvPr>
            <p:ph type="sldNum" sz="quarter" idx="5"/>
          </p:nvPr>
        </p:nvSpPr>
        <p:spPr/>
        <p:txBody>
          <a:bodyPr/>
          <a:lstStyle/>
          <a:p>
            <a:fld id="{1762CDC3-2E16-45B2-9F5D-4CB9BA9A696D}" type="slidenum">
              <a:rPr lang="en-DE" smtClean="0"/>
              <a:t>14</a:t>
            </a:fld>
            <a:endParaRPr lang="en-DE"/>
          </a:p>
        </p:txBody>
      </p:sp>
    </p:spTree>
    <p:extLst>
      <p:ext uri="{BB962C8B-B14F-4D97-AF65-F5344CB8AC3E}">
        <p14:creationId xmlns:p14="http://schemas.microsoft.com/office/powerpoint/2010/main" val="3255452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Aber das wird dann zu großem Overhead erzielen, und das muss ja bei jedem Datenpaket was durch das Netzwerk </a:t>
            </a:r>
            <a:r>
              <a:rPr lang="de-DE" sz="1800" dirty="0" err="1">
                <a:effectLst/>
                <a:latin typeface="Calibri" panose="020F0502020204030204" pitchFamily="34" charset="0"/>
                <a:ea typeface="Calibri" panose="020F0502020204030204" pitchFamily="34" charset="0"/>
                <a:cs typeface="Arial" panose="020B0604020202020204" pitchFamily="34" charset="0"/>
              </a:rPr>
              <a:t>esammelt</a:t>
            </a:r>
            <a:r>
              <a:rPr lang="de-DE" sz="1800" dirty="0">
                <a:effectLst/>
                <a:latin typeface="Calibri" panose="020F0502020204030204" pitchFamily="34" charset="0"/>
                <a:ea typeface="Calibri" panose="020F0502020204030204" pitchFamily="34" charset="0"/>
                <a:cs typeface="Arial" panose="020B0604020202020204" pitchFamily="34" charset="0"/>
              </a:rPr>
              <a:t> werden, auch noch gemacht werden.</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15</a:t>
            </a:fld>
            <a:endParaRPr lang="en-DE"/>
          </a:p>
        </p:txBody>
      </p:sp>
    </p:spTree>
    <p:extLst>
      <p:ext uri="{BB962C8B-B14F-4D97-AF65-F5344CB8AC3E}">
        <p14:creationId xmlns:p14="http://schemas.microsoft.com/office/powerpoint/2010/main" val="974942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2D077-4D34-0E53-AA1E-E56B593BF3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EFDD9-FFD8-5CE3-3FBA-AF1A09CB9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463CC-9513-2047-2393-18CF71E8E755}"/>
              </a:ext>
            </a:extLst>
          </p:cNvPr>
          <p:cNvSpPr>
            <a:spLocks noGrp="1"/>
          </p:cNvSpPr>
          <p:nvPr>
            <p:ph type="body" idx="1"/>
          </p:nvPr>
        </p:nvSpPr>
        <p:spPr/>
        <p:txBody>
          <a:bodyPr/>
          <a:lstStyle/>
          <a:p>
            <a:r>
              <a:rPr lang="en-US" dirty="0"/>
              <a:t>Des </a:t>
            </a:r>
            <a:r>
              <a:rPr lang="en-US" dirty="0" err="1"/>
              <a:t>weiteren</a:t>
            </a:r>
            <a:r>
              <a:rPr lang="en-US" dirty="0"/>
              <a:t> m</a:t>
            </a:r>
            <a:r>
              <a:rPr lang="de-DE" dirty="0" err="1"/>
              <a:t>üssen</a:t>
            </a:r>
            <a:r>
              <a:rPr lang="de-DE" dirty="0"/>
              <a:t> die daten archiviert werden, falls sie später in Studien eingesetzt werden sollen</a:t>
            </a:r>
            <a:endParaRPr lang="en-DE" dirty="0"/>
          </a:p>
        </p:txBody>
      </p:sp>
      <p:sp>
        <p:nvSpPr>
          <p:cNvPr id="4" name="Slide Number Placeholder 3">
            <a:extLst>
              <a:ext uri="{FF2B5EF4-FFF2-40B4-BE49-F238E27FC236}">
                <a16:creationId xmlns:a16="http://schemas.microsoft.com/office/drawing/2014/main" id="{8D6A0662-F244-02FB-5FEC-85932AA8CC4E}"/>
              </a:ext>
            </a:extLst>
          </p:cNvPr>
          <p:cNvSpPr>
            <a:spLocks noGrp="1"/>
          </p:cNvSpPr>
          <p:nvPr>
            <p:ph type="sldNum" sz="quarter" idx="5"/>
          </p:nvPr>
        </p:nvSpPr>
        <p:spPr/>
        <p:txBody>
          <a:bodyPr/>
          <a:lstStyle/>
          <a:p>
            <a:fld id="{1762CDC3-2E16-45B2-9F5D-4CB9BA9A696D}" type="slidenum">
              <a:rPr lang="en-DE" smtClean="0"/>
              <a:t>16</a:t>
            </a:fld>
            <a:endParaRPr lang="en-DE"/>
          </a:p>
        </p:txBody>
      </p:sp>
    </p:spTree>
    <p:extLst>
      <p:ext uri="{BB962C8B-B14F-4D97-AF65-F5344CB8AC3E}">
        <p14:creationId xmlns:p14="http://schemas.microsoft.com/office/powerpoint/2010/main" val="569589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Kommen wir nun zu der ersten Internet Wetterkarte, die aktuell in der Wissenschaft des Meistverbreitete ist. Das ist das sogenannte MAWI Projekt.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MAWI </a:t>
            </a:r>
            <a:r>
              <a:rPr lang="en-US" sz="1800" dirty="0" err="1">
                <a:effectLst/>
                <a:latin typeface="Calibri" panose="020F0502020204030204" pitchFamily="34" charset="0"/>
                <a:ea typeface="Calibri" panose="020F0502020204030204" pitchFamily="34" charset="0"/>
                <a:cs typeface="Arial" panose="020B0604020202020204" pitchFamily="34" charset="0"/>
              </a:rPr>
              <a:t>steht</a:t>
            </a:r>
            <a:r>
              <a:rPr lang="en-US" sz="1800" dirty="0">
                <a:effectLst/>
                <a:latin typeface="Calibri" panose="020F0502020204030204" pitchFamily="34" charset="0"/>
                <a:ea typeface="Calibri" panose="020F0502020204030204" pitchFamily="34" charset="0"/>
                <a:cs typeface="Arial" panose="020B0604020202020204" pitchFamily="34" charset="0"/>
              </a:rPr>
              <a:t> für Measurement and Analysis of the WIDE Internet. </a:t>
            </a:r>
            <a:r>
              <a:rPr lang="de-DE" sz="1800" dirty="0">
                <a:effectLst/>
                <a:latin typeface="Calibri" panose="020F0502020204030204" pitchFamily="34" charset="0"/>
                <a:ea typeface="Calibri" panose="020F0502020204030204" pitchFamily="34" charset="0"/>
                <a:cs typeface="Arial" panose="020B0604020202020204" pitchFamily="34" charset="0"/>
              </a:rPr>
              <a:t>D</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err="1">
                <a:effectLst/>
                <a:latin typeface="Calibri" panose="020F0502020204030204" pitchFamily="34" charset="0"/>
                <a:ea typeface="Calibri" panose="020F0502020204030204" pitchFamily="34" charset="0"/>
                <a:cs typeface="Arial" panose="020B0604020202020204" pitchFamily="34" charset="0"/>
              </a:rPr>
              <a:t>as</a:t>
            </a:r>
            <a:r>
              <a:rPr lang="de-DE" sz="1800" dirty="0">
                <a:effectLst/>
                <a:latin typeface="Calibri" panose="020F0502020204030204" pitchFamily="34" charset="0"/>
                <a:ea typeface="Calibri" panose="020F0502020204030204" pitchFamily="34" charset="0"/>
                <a:cs typeface="Arial" panose="020B0604020202020204" pitchFamily="34" charset="0"/>
              </a:rPr>
              <a:t> WIDE Internet ist dann in diesem Bild dargestellt. Hier sehen Sie die Topologie von den verschiedenen Städten, die mittels WIDE Internet miteinander verbunden werden. </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17</a:t>
            </a:fld>
            <a:endParaRPr lang="en-DE"/>
          </a:p>
        </p:txBody>
      </p:sp>
    </p:spTree>
    <p:extLst>
      <p:ext uri="{BB962C8B-B14F-4D97-AF65-F5344CB8AC3E}">
        <p14:creationId xmlns:p14="http://schemas.microsoft.com/office/powerpoint/2010/main" val="4101241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Bei der MAWI Projekt werden täglich 15 minütige Schnappschüsse um 14:00 Uhr erstellt, die das Netzwerk dann dokumentieren.</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Die Schnappschüsse enthalten die Verkehrsflüsse des Netzwerks, um daraus Analysen bereitzustellen</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18</a:t>
            </a:fld>
            <a:endParaRPr lang="en-DE"/>
          </a:p>
        </p:txBody>
      </p:sp>
    </p:spTree>
    <p:extLst>
      <p:ext uri="{BB962C8B-B14F-4D97-AF65-F5344CB8AC3E}">
        <p14:creationId xmlns:p14="http://schemas.microsoft.com/office/powerpoint/2010/main" val="171172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Das MAWI Projekt betreibt auch ein öffentliches Data Repository.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Das heißt, wir haben öffentliche Datensätze, öffentliche Tools, die seit 1999 bereitgestellt sind, die alle anonymisiert sind.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Anonymisiert heißt, dass von diesen Datenpaketen, die da öffentlich bereitgestellt sind, keine Daten von den Nutzern selbst sind.</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19</a:t>
            </a:fld>
            <a:endParaRPr lang="en-DE"/>
          </a:p>
        </p:txBody>
      </p:sp>
    </p:spTree>
    <p:extLst>
      <p:ext uri="{BB962C8B-B14F-4D97-AF65-F5344CB8AC3E}">
        <p14:creationId xmlns:p14="http://schemas.microsoft.com/office/powerpoint/2010/main" val="2310946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Erstmal vorweg, was verstehen wir unter Wetter?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Wie verstehen unter Wetter ein sonniges Wetter</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t>Oder dass es vielleicht Regen gibt </a:t>
            </a:r>
            <a:br>
              <a:rPr lang="de-DE" sz="1800" dirty="0"/>
            </a:br>
            <a:r>
              <a:rPr lang="de-DE" sz="1800" dirty="0"/>
              <a:t>Oder eventuell Donnern. </a:t>
            </a:r>
            <a:br>
              <a:rPr lang="de-DE" sz="1800" dirty="0"/>
            </a:br>
            <a:r>
              <a:rPr lang="de-DE" sz="1800" dirty="0"/>
              <a:t>Unter anderem mit anderen Faktoren, die das Wetter bestimmen</a:t>
            </a:r>
            <a:endParaRPr lang="en-DE"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2</a:t>
            </a:fld>
            <a:endParaRPr lang="en-DE"/>
          </a:p>
        </p:txBody>
      </p:sp>
    </p:spTree>
    <p:extLst>
      <p:ext uri="{BB962C8B-B14F-4D97-AF65-F5344CB8AC3E}">
        <p14:creationId xmlns:p14="http://schemas.microsoft.com/office/powerpoint/2010/main" val="2059782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dirty="0">
                <a:effectLst/>
                <a:latin typeface="Calibri" panose="020F0502020204030204" pitchFamily="34" charset="0"/>
                <a:ea typeface="Calibri" panose="020F0502020204030204" pitchFamily="34" charset="0"/>
                <a:cs typeface="Arial" panose="020B0604020202020204" pitchFamily="34" charset="0"/>
              </a:rPr>
              <a:t>Wie hat MAWI die Netzwerk Welt beeinflusst?</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Aus MAWI ist das </a:t>
            </a:r>
            <a:r>
              <a:rPr lang="de-DE" sz="1800" dirty="0" err="1">
                <a:effectLst/>
                <a:latin typeface="Calibri" panose="020F0502020204030204" pitchFamily="34" charset="0"/>
                <a:ea typeface="Calibri" panose="020F0502020204030204" pitchFamily="34" charset="0"/>
                <a:cs typeface="Arial" panose="020B0604020202020204" pitchFamily="34" charset="0"/>
              </a:rPr>
              <a:t>MAWILab</a:t>
            </a:r>
            <a:r>
              <a:rPr lang="de-DE" sz="1800" dirty="0">
                <a:effectLst/>
                <a:latin typeface="Calibri" panose="020F0502020204030204" pitchFamily="34" charset="0"/>
                <a:ea typeface="Calibri" panose="020F0502020204030204" pitchFamily="34" charset="0"/>
                <a:cs typeface="Arial" panose="020B0604020202020204" pitchFamily="34" charset="0"/>
              </a:rPr>
              <a:t> entstanden.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err="1">
                <a:effectLst/>
                <a:latin typeface="Calibri" panose="020F0502020204030204" pitchFamily="34" charset="0"/>
                <a:ea typeface="Calibri" panose="020F0502020204030204" pitchFamily="34" charset="0"/>
                <a:cs typeface="Arial" panose="020B0604020202020204" pitchFamily="34" charset="0"/>
              </a:rPr>
              <a:t>MAWILab</a:t>
            </a:r>
            <a:r>
              <a:rPr lang="de-DE" sz="1800" dirty="0">
                <a:effectLst/>
                <a:latin typeface="Calibri" panose="020F0502020204030204" pitchFamily="34" charset="0"/>
                <a:ea typeface="Calibri" panose="020F0502020204030204" pitchFamily="34" charset="0"/>
                <a:cs typeface="Arial" panose="020B0604020202020204" pitchFamily="34" charset="0"/>
              </a:rPr>
              <a:t> ist eine Datenbank, die Forscher dabei unterstützt, ihre Methoden zur Erkennung von Netzwerkanomalien zu bewerten.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Sie besteht aus einer Reihe von Labels, die Netzwerkanomalien im MAWI-Archiv lokalisieren.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Die Labels werden mit Hilfe von Methodiken gewonnen, die verschiedene und unabhängige </a:t>
            </a:r>
            <a:r>
              <a:rPr lang="de-DE" sz="1800" dirty="0" err="1">
                <a:effectLst/>
                <a:latin typeface="Calibri" panose="020F0502020204030204" pitchFamily="34" charset="0"/>
                <a:ea typeface="Calibri" panose="020F0502020204030204" pitchFamily="34" charset="0"/>
                <a:cs typeface="Arial" panose="020B0604020202020204" pitchFamily="34" charset="0"/>
              </a:rPr>
              <a:t>Anomalieerkennungen</a:t>
            </a:r>
            <a:r>
              <a:rPr lang="de-DE" sz="1800" dirty="0">
                <a:effectLst/>
                <a:latin typeface="Calibri" panose="020F0502020204030204" pitchFamily="34" charset="0"/>
                <a:ea typeface="Calibri" panose="020F0502020204030204" pitchFamily="34" charset="0"/>
                <a:cs typeface="Arial" panose="020B0604020202020204" pitchFamily="34" charset="0"/>
              </a:rPr>
              <a:t> vergleicht und kombiniert.</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 Im Bild ist </a:t>
            </a:r>
            <a:r>
              <a:rPr lang="de-DE" sz="1800" dirty="0" err="1">
                <a:effectLst/>
                <a:latin typeface="Calibri" panose="020F0502020204030204" pitchFamily="34" charset="0"/>
                <a:ea typeface="Calibri" panose="020F0502020204030204" pitchFamily="34" charset="0"/>
                <a:cs typeface="Arial" panose="020B0604020202020204" pitchFamily="34" charset="0"/>
              </a:rPr>
              <a:t>beispielstweise</a:t>
            </a:r>
            <a:r>
              <a:rPr lang="de-DE" sz="1800" dirty="0">
                <a:effectLst/>
                <a:latin typeface="Calibri" panose="020F0502020204030204" pitchFamily="34" charset="0"/>
                <a:ea typeface="Calibri" panose="020F0502020204030204" pitchFamily="34" charset="0"/>
                <a:cs typeface="Arial" panose="020B0604020202020204" pitchFamily="34" charset="0"/>
              </a:rPr>
              <a:t> eine Übersicht von Anomalien in einem Datensatz von MAWI</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20</a:t>
            </a:fld>
            <a:endParaRPr lang="en-DE"/>
          </a:p>
        </p:txBody>
      </p:sp>
    </p:spTree>
    <p:extLst>
      <p:ext uri="{BB962C8B-B14F-4D97-AF65-F5344CB8AC3E}">
        <p14:creationId xmlns:p14="http://schemas.microsoft.com/office/powerpoint/2010/main" val="1563412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de-DE" sz="1800" dirty="0">
                <a:effectLst/>
                <a:latin typeface="Calibri" panose="020F0502020204030204" pitchFamily="34" charset="0"/>
                <a:ea typeface="Calibri" panose="020F0502020204030204" pitchFamily="34" charset="0"/>
                <a:cs typeface="Arial" panose="020B0604020202020204" pitchFamily="34" charset="0"/>
              </a:rPr>
              <a:t>Das MAWI Projekt hat auch noch das Programm </a:t>
            </a:r>
            <a:r>
              <a:rPr lang="de-DE" sz="1800" dirty="0" err="1">
                <a:effectLst/>
                <a:latin typeface="Calibri" panose="020F0502020204030204" pitchFamily="34" charset="0"/>
                <a:ea typeface="Calibri" panose="020F0502020204030204" pitchFamily="34" charset="0"/>
                <a:cs typeface="Arial" panose="020B0604020202020204" pitchFamily="34" charset="0"/>
              </a:rPr>
              <a:t>Agurim</a:t>
            </a:r>
            <a:r>
              <a:rPr lang="de-DE" sz="1800" dirty="0">
                <a:effectLst/>
                <a:latin typeface="Calibri" panose="020F0502020204030204" pitchFamily="34" charset="0"/>
                <a:ea typeface="Calibri" panose="020F0502020204030204" pitchFamily="34" charset="0"/>
                <a:cs typeface="Arial" panose="020B0604020202020204" pitchFamily="34" charset="0"/>
              </a:rPr>
              <a:t> entwickelt.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err="1">
                <a:effectLst/>
                <a:latin typeface="Calibri" panose="020F0502020204030204" pitchFamily="34" charset="0"/>
                <a:ea typeface="Calibri" panose="020F0502020204030204" pitchFamily="34" charset="0"/>
                <a:cs typeface="Arial" panose="020B0604020202020204" pitchFamily="34" charset="0"/>
              </a:rPr>
              <a:t>Agurim</a:t>
            </a:r>
            <a:r>
              <a:rPr lang="de-DE" sz="1800" dirty="0">
                <a:effectLst/>
                <a:latin typeface="Calibri" panose="020F0502020204030204" pitchFamily="34" charset="0"/>
                <a:ea typeface="Calibri" panose="020F0502020204030204" pitchFamily="34" charset="0"/>
                <a:cs typeface="Arial" panose="020B0604020202020204" pitchFamily="34" charset="0"/>
              </a:rPr>
              <a:t> ist ein </a:t>
            </a:r>
            <a:r>
              <a:rPr lang="de-DE" sz="1800" dirty="0" err="1">
                <a:effectLst/>
                <a:latin typeface="Calibri" panose="020F0502020204030204" pitchFamily="34" charset="0"/>
                <a:ea typeface="Calibri" panose="020F0502020204030204" pitchFamily="34" charset="0"/>
                <a:cs typeface="Arial" panose="020B0604020202020204" pitchFamily="34" charset="0"/>
              </a:rPr>
              <a:t>verkehrsmonitoring</a:t>
            </a:r>
            <a:r>
              <a:rPr lang="de-DE" sz="1800" dirty="0">
                <a:effectLst/>
                <a:latin typeface="Calibri" panose="020F0502020204030204" pitchFamily="34" charset="0"/>
                <a:ea typeface="Calibri" panose="020F0502020204030204" pitchFamily="34" charset="0"/>
                <a:cs typeface="Arial" panose="020B0604020202020204" pitchFamily="34" charset="0"/>
              </a:rPr>
              <a:t> System, Pakete auf Einzelheiten analysiert</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de-DE" sz="1800" dirty="0">
                <a:effectLst/>
                <a:latin typeface="Calibri" panose="020F0502020204030204" pitchFamily="34" charset="0"/>
                <a:ea typeface="Calibri" panose="020F0502020204030204" pitchFamily="34" charset="0"/>
                <a:cs typeface="Arial" panose="020B0604020202020204" pitchFamily="34" charset="0"/>
              </a:rPr>
              <a:t>In dem Bild ist bspw. ein Graph, was das Programm erstellt hat und wir sehen hier den Verkehrsfluss in Mbps über die 15 minütigen Schnappschüsse.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Dabei wird der Schnappschuss auf </a:t>
            </a:r>
            <a:r>
              <a:rPr lang="de-DE" sz="1800" dirty="0" err="1">
                <a:effectLst/>
                <a:latin typeface="Calibri" panose="020F0502020204030204" pitchFamily="34" charset="0"/>
                <a:ea typeface="Calibri" panose="020F0502020204030204" pitchFamily="34" charset="0"/>
                <a:cs typeface="Arial" panose="020B0604020202020204" pitchFamily="34" charset="0"/>
              </a:rPr>
              <a:t>Verbindigungen</a:t>
            </a:r>
            <a:r>
              <a:rPr lang="de-DE" sz="1800" dirty="0">
                <a:effectLst/>
                <a:latin typeface="Calibri" panose="020F0502020204030204" pitchFamily="34" charset="0"/>
                <a:ea typeface="Calibri" panose="020F0502020204030204" pitchFamily="34" charset="0"/>
                <a:cs typeface="Arial" panose="020B0604020202020204" pitchFamily="34" charset="0"/>
              </a:rPr>
              <a:t> analysiert, die die meisten Verwendungen hatten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beispielsweise hier in erster Zeile hatte diese Verbindung die meiste Verwendung.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Das hilft Netzwerkadministratoren zu sehen, wohin und woher der meiste Verkehr entsteht.</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21</a:t>
            </a:fld>
            <a:endParaRPr lang="en-DE"/>
          </a:p>
        </p:txBody>
      </p:sp>
    </p:spTree>
    <p:extLst>
      <p:ext uri="{BB962C8B-B14F-4D97-AF65-F5344CB8AC3E}">
        <p14:creationId xmlns:p14="http://schemas.microsoft.com/office/powerpoint/2010/main" val="2973266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800" dirty="0">
                <a:effectLst/>
                <a:latin typeface="Calibri" panose="020F0502020204030204" pitchFamily="34" charset="0"/>
                <a:ea typeface="Calibri" panose="020F0502020204030204" pitchFamily="34" charset="0"/>
                <a:cs typeface="Arial" panose="020B0604020202020204" pitchFamily="34" charset="0"/>
              </a:rPr>
              <a:t>Das MAWI Projekt hat auch ein anderes Programm entwickelt, was die Datenpakete anonymisiert. </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22</a:t>
            </a:fld>
            <a:endParaRPr lang="en-DE"/>
          </a:p>
        </p:txBody>
      </p:sp>
    </p:spTree>
    <p:extLst>
      <p:ext uri="{BB962C8B-B14F-4D97-AF65-F5344CB8AC3E}">
        <p14:creationId xmlns:p14="http://schemas.microsoft.com/office/powerpoint/2010/main" val="1985212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Und mittels MAWIs Archiv konnten zwei Längsschnittstudien gemacht werden.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Bei einer Längsschnittstudie wird eine empirische Studie verstanden, die zu mehreren Zeitpunkten durchgeführt werden, und die einzelnen Ergebnisse der Untersuchungswellen werden verglichen.</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r>
              <a:rPr lang="de-DE" dirty="0"/>
              <a:t>Die Studien haben gezeigt, dass der Internetverkehr über die gesamte Periode stabil geblieben ist, also keine starken Veränderungen</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23</a:t>
            </a:fld>
            <a:endParaRPr lang="en-DE"/>
          </a:p>
        </p:txBody>
      </p:sp>
    </p:spTree>
    <p:extLst>
      <p:ext uri="{BB962C8B-B14F-4D97-AF65-F5344CB8AC3E}">
        <p14:creationId xmlns:p14="http://schemas.microsoft.com/office/powerpoint/2010/main" val="11226990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Kommen wir zum zweit bedeutendsten Betreiber einer Internet Wetterkarte, OVH.</a:t>
            </a:r>
            <a:br>
              <a:rPr lang="de-DE" dirty="0"/>
            </a:br>
            <a:r>
              <a:rPr lang="de-DE" dirty="0"/>
              <a:t>OVH hat einen Sitz in Frankreich und betreibt Cloud-Computing, also stellt virtuelle private und dedizierte Server zur Verfügung</a:t>
            </a:r>
          </a:p>
          <a:p>
            <a:r>
              <a:rPr lang="de-DE" dirty="0"/>
              <a:t>Sie haben weltweit über 40 Rechenzentren. </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24</a:t>
            </a:fld>
            <a:endParaRPr lang="en-DE"/>
          </a:p>
        </p:txBody>
      </p:sp>
    </p:spTree>
    <p:extLst>
      <p:ext uri="{BB962C8B-B14F-4D97-AF65-F5344CB8AC3E}">
        <p14:creationId xmlns:p14="http://schemas.microsoft.com/office/powerpoint/2010/main" val="2881704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Und wenn wir uns die Karte dieser Rechenzentren anschauen wollen, dann wird es etwas unübersichtlich. </a:t>
            </a:r>
          </a:p>
          <a:p>
            <a:r>
              <a:rPr lang="de-DE" dirty="0"/>
              <a:t>Die Knoten sind soweit wie möglich nach geographischer Lage geordnet.</a:t>
            </a:r>
            <a:br>
              <a:rPr lang="de-DE" dirty="0"/>
            </a:br>
            <a:r>
              <a:rPr lang="de-DE" dirty="0"/>
              <a:t>Von oben herab kann man leicht das „Wetter“ erkennen, sodass die Auslastung veranschaulicht wird.</a:t>
            </a:r>
            <a:br>
              <a:rPr lang="de-DE" dirty="0"/>
            </a:br>
            <a:r>
              <a:rPr lang="de-DE" dirty="0"/>
              <a:t>Als Netzwerkadministrator kann ich direkt anhand der Links feststellen, wo ein Problem besteht, falls es Stau oder mögliche Angriffe wie DDoS gibt</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25</a:t>
            </a:fld>
            <a:endParaRPr lang="en-DE"/>
          </a:p>
        </p:txBody>
      </p:sp>
    </p:spTree>
    <p:extLst>
      <p:ext uri="{BB962C8B-B14F-4D97-AF65-F5344CB8AC3E}">
        <p14:creationId xmlns:p14="http://schemas.microsoft.com/office/powerpoint/2010/main" val="4014553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Konzentrieren wir uns auf ein bestimmtes Rechenzentrum sehen wir Im </a:t>
            </a:r>
            <a:r>
              <a:rPr lang="de-DE" dirty="0" err="1"/>
              <a:t>detail</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26</a:t>
            </a:fld>
            <a:endParaRPr lang="en-DE"/>
          </a:p>
        </p:txBody>
      </p:sp>
    </p:spTree>
    <p:extLst>
      <p:ext uri="{BB962C8B-B14F-4D97-AF65-F5344CB8AC3E}">
        <p14:creationId xmlns:p14="http://schemas.microsoft.com/office/powerpoint/2010/main" val="669650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Ein Rechenzentrum und seine Peers. </a:t>
            </a:r>
            <a:br>
              <a:rPr lang="de-DE" dirty="0"/>
            </a:br>
            <a:r>
              <a:rPr lang="de-DE" dirty="0"/>
              <a:t>Sie sind mittels der Links verbunden und diese geben die Auslastung prozentual und auch farblich gekennzeichnet. </a:t>
            </a:r>
            <a:br>
              <a:rPr lang="de-DE" dirty="0"/>
            </a:br>
            <a:r>
              <a:rPr lang="de-DE" dirty="0"/>
              <a:t>Sie verfolgen die Legende, sodass je stärker die Farbe ist, desto mehr ist der Link ausgelastet</a:t>
            </a:r>
            <a:br>
              <a:rPr lang="de-DE" dirty="0"/>
            </a:br>
            <a:r>
              <a:rPr lang="de-DE" dirty="0"/>
              <a:t>Der links gerichtete Pfeil deutet auf Uplink hin und der rechts gerichtete Pfeil auf </a:t>
            </a:r>
            <a:r>
              <a:rPr lang="de-DE" dirty="0" err="1"/>
              <a:t>Downlink</a:t>
            </a:r>
            <a:r>
              <a:rPr lang="de-DE" dirty="0"/>
              <a:t> im Bezug auf die Peers.</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27</a:t>
            </a:fld>
            <a:endParaRPr lang="en-DE"/>
          </a:p>
        </p:txBody>
      </p:sp>
    </p:spTree>
    <p:extLst>
      <p:ext uri="{BB962C8B-B14F-4D97-AF65-F5344CB8AC3E}">
        <p14:creationId xmlns:p14="http://schemas.microsoft.com/office/powerpoint/2010/main" val="2163829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6E36A-92A9-D483-4B8A-03AF76323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7BD2DA-BF83-003A-BE09-D70AD4C95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EA8A9-FF47-9AA6-D7F2-B1EE48EFC1D8}"/>
              </a:ext>
            </a:extLst>
          </p:cNvPr>
          <p:cNvSpPr>
            <a:spLocks noGrp="1"/>
          </p:cNvSpPr>
          <p:nvPr>
            <p:ph type="body" idx="1"/>
          </p:nvPr>
        </p:nvSpPr>
        <p:spPr/>
        <p:txBody>
          <a:bodyPr/>
          <a:lstStyle/>
          <a:p>
            <a:r>
              <a:rPr lang="de-DE" dirty="0"/>
              <a:t>Durch OVHs Internet Wetterkarten und Infrastruktur konnten Algorithmen zur Verbesserung von Routing der Datenpakete durch Einsatz von Segment Routing entwickelt werden.</a:t>
            </a:r>
            <a:br>
              <a:rPr lang="de-DE" dirty="0"/>
            </a:br>
            <a:r>
              <a:rPr lang="de-DE" b="0" i="0" dirty="0">
                <a:solidFill>
                  <a:srgbClr val="F9F9F9"/>
                </a:solidFill>
                <a:effectLst/>
                <a:latin typeface="Söhne"/>
              </a:rPr>
              <a:t>Segment Routing ist eine Technik, die die Wegsteuerung von Datenpaketen innerhalb eines Netzwerks vereinfacht und optimiert. </a:t>
            </a:r>
            <a:br>
              <a:rPr lang="de-DE" b="0" i="0" dirty="0">
                <a:solidFill>
                  <a:srgbClr val="F9F9F9"/>
                </a:solidFill>
                <a:effectLst/>
                <a:latin typeface="Söhne"/>
              </a:rPr>
            </a:br>
            <a:r>
              <a:rPr lang="de-DE" b="0" i="0" dirty="0">
                <a:solidFill>
                  <a:srgbClr val="F9F9F9"/>
                </a:solidFill>
                <a:effectLst/>
                <a:latin typeface="Söhne"/>
              </a:rPr>
              <a:t>Sie ermöglicht es, den Pfad, den Datenpakete im Netzwerk nehmen, durch eine Liste von Anweisungen vorzugeben, die in den Paketkopf eingefügt werden. </a:t>
            </a:r>
            <a:br>
              <a:rPr lang="de-DE" b="0" i="0" dirty="0">
                <a:solidFill>
                  <a:srgbClr val="F9F9F9"/>
                </a:solidFill>
                <a:effectLst/>
                <a:latin typeface="Söhne"/>
              </a:rPr>
            </a:br>
            <a:r>
              <a:rPr lang="de-DE" b="0" i="0" dirty="0">
                <a:solidFill>
                  <a:srgbClr val="F9F9F9"/>
                </a:solidFill>
                <a:effectLst/>
                <a:latin typeface="Söhne"/>
              </a:rPr>
              <a:t>OVH Infrastruktur wurde dann eingesetzt um diesen Algorithmus zu evaluieren und lieferte positive Ergebnisse.</a:t>
            </a:r>
            <a:endParaRPr lang="en-DE" dirty="0"/>
          </a:p>
        </p:txBody>
      </p:sp>
      <p:sp>
        <p:nvSpPr>
          <p:cNvPr id="4" name="Slide Number Placeholder 3">
            <a:extLst>
              <a:ext uri="{FF2B5EF4-FFF2-40B4-BE49-F238E27FC236}">
                <a16:creationId xmlns:a16="http://schemas.microsoft.com/office/drawing/2014/main" id="{BB3DB1AC-FEC0-5D4F-D183-90CFF2E0B777}"/>
              </a:ext>
            </a:extLst>
          </p:cNvPr>
          <p:cNvSpPr>
            <a:spLocks noGrp="1"/>
          </p:cNvSpPr>
          <p:nvPr>
            <p:ph type="sldNum" sz="quarter" idx="5"/>
          </p:nvPr>
        </p:nvSpPr>
        <p:spPr/>
        <p:txBody>
          <a:bodyPr/>
          <a:lstStyle/>
          <a:p>
            <a:fld id="{1762CDC3-2E16-45B2-9F5D-4CB9BA9A696D}" type="slidenum">
              <a:rPr lang="en-DE" smtClean="0"/>
              <a:t>28</a:t>
            </a:fld>
            <a:endParaRPr lang="en-DE"/>
          </a:p>
        </p:txBody>
      </p:sp>
    </p:spTree>
    <p:extLst>
      <p:ext uri="{BB962C8B-B14F-4D97-AF65-F5344CB8AC3E}">
        <p14:creationId xmlns:p14="http://schemas.microsoft.com/office/powerpoint/2010/main" val="1201770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05AAE-CA06-E5F9-DC26-2EA00810B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48306-4179-9E36-BE89-5DE1B938B8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824EE-04BC-6638-ABF3-300E62C057F6}"/>
              </a:ext>
            </a:extLst>
          </p:cNvPr>
          <p:cNvSpPr>
            <a:spLocks noGrp="1"/>
          </p:cNvSpPr>
          <p:nvPr>
            <p:ph type="body" idx="1"/>
          </p:nvPr>
        </p:nvSpPr>
        <p:spPr/>
        <p:txBody>
          <a:bodyPr/>
          <a:lstStyle/>
          <a:p>
            <a:r>
              <a:rPr lang="de-DE" dirty="0"/>
              <a:t>Außerdem konnte mit OVHs Internet Wetterkarte festgestellt werden, dass Energie bzw. Strom gespart werden kann.</a:t>
            </a:r>
            <a:br>
              <a:rPr lang="de-DE" dirty="0"/>
            </a:br>
            <a:r>
              <a:rPr lang="de-DE" dirty="0"/>
              <a:t>Das kann durch </a:t>
            </a:r>
            <a:r>
              <a:rPr lang="de-DE" dirty="0" err="1"/>
              <a:t>temporräes</a:t>
            </a:r>
            <a:r>
              <a:rPr lang="de-DE" dirty="0"/>
              <a:t> ausschalten einiger Links zu einem bestimmten Zeitpunkt erfolgen.</a:t>
            </a:r>
          </a:p>
          <a:p>
            <a:r>
              <a:rPr lang="de-DE" dirty="0"/>
              <a:t>Im Diagramm ist in der x-Achse die Tageszeit zu sehen und in der y-Achse ist der Prozent an Links, die ausgeschaltet werden können.</a:t>
            </a:r>
          </a:p>
          <a:p>
            <a:r>
              <a:rPr lang="de-DE" dirty="0"/>
              <a:t>Wir sehen mittags bis ungefähr 20 Uhr werden die Links am meisten benutzt. </a:t>
            </a:r>
            <a:br>
              <a:rPr lang="de-DE" dirty="0"/>
            </a:br>
            <a:r>
              <a:rPr lang="de-DE" dirty="0"/>
              <a:t>In den sonstigen Fällen können die Hälfte der Links ausgeschaltet werden.</a:t>
            </a:r>
            <a:br>
              <a:rPr lang="de-DE" dirty="0"/>
            </a:br>
            <a:r>
              <a:rPr lang="de-DE" dirty="0"/>
              <a:t>Jedoch wird von Cloud Betreibern eine gewisse Redundanz erwartet, sodass die Infrastruktur in Notfällen erhalten bleibt</a:t>
            </a:r>
          </a:p>
        </p:txBody>
      </p:sp>
      <p:sp>
        <p:nvSpPr>
          <p:cNvPr id="4" name="Slide Number Placeholder 3">
            <a:extLst>
              <a:ext uri="{FF2B5EF4-FFF2-40B4-BE49-F238E27FC236}">
                <a16:creationId xmlns:a16="http://schemas.microsoft.com/office/drawing/2014/main" id="{571D3A38-140B-D8D8-552A-1789FBC21C39}"/>
              </a:ext>
            </a:extLst>
          </p:cNvPr>
          <p:cNvSpPr>
            <a:spLocks noGrp="1"/>
          </p:cNvSpPr>
          <p:nvPr>
            <p:ph type="sldNum" sz="quarter" idx="5"/>
          </p:nvPr>
        </p:nvSpPr>
        <p:spPr/>
        <p:txBody>
          <a:bodyPr/>
          <a:lstStyle/>
          <a:p>
            <a:fld id="{1762CDC3-2E16-45B2-9F5D-4CB9BA9A696D}" type="slidenum">
              <a:rPr lang="en-DE" smtClean="0"/>
              <a:t>29</a:t>
            </a:fld>
            <a:endParaRPr lang="en-DE"/>
          </a:p>
        </p:txBody>
      </p:sp>
    </p:spTree>
    <p:extLst>
      <p:ext uri="{BB962C8B-B14F-4D97-AF65-F5344CB8AC3E}">
        <p14:creationId xmlns:p14="http://schemas.microsoft.com/office/powerpoint/2010/main" val="179147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Wenn wir das Wort Wetter mit Karte verbinden, dann stellen wir uns eine Weltkarte vor, wo dann eventuell in den verschiedenen Regionen die Temperatur farblich gekennzeichnet ist.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In diesem Bild ist beispielsweise der Kontinent Afrika Rot gekennzeichnet. Da ist eventuell hohe Temperatur hat.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Aber wenn wir dann hier in Europa sehen, ist das eine blaue Kennzeichnung und da ist dann ein cooleres Wetter.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Dasselbe Prinzip können wir auf Internet Wetterkarten anwenden.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Also wir können ja diese hohe Temperatur als hohe Auslastung des Netzwerks ansehen oder das coolere Wetter als niedriger Auslastung verstehen.</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3</a:t>
            </a:fld>
            <a:endParaRPr lang="en-DE"/>
          </a:p>
        </p:txBody>
      </p:sp>
    </p:spTree>
    <p:extLst>
      <p:ext uri="{BB962C8B-B14F-4D97-AF65-F5344CB8AC3E}">
        <p14:creationId xmlns:p14="http://schemas.microsoft.com/office/powerpoint/2010/main" val="2850982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32F04-FA4E-630F-4275-B23F7C9D6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B509F-CB82-E07D-4BD1-FC2C6C5C5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7EA349-1859-2BEE-2644-8EB3FE06208A}"/>
              </a:ext>
            </a:extLst>
          </p:cNvPr>
          <p:cNvSpPr>
            <a:spLocks noGrp="1"/>
          </p:cNvSpPr>
          <p:nvPr>
            <p:ph type="body" idx="1"/>
          </p:nvPr>
        </p:nvSpPr>
        <p:spPr/>
        <p:txBody>
          <a:bodyPr/>
          <a:lstStyle/>
          <a:p>
            <a:r>
              <a:rPr lang="de-DE" dirty="0"/>
              <a:t>Als drittes erwähne ich die Switch </a:t>
            </a:r>
            <a:r>
              <a:rPr lang="de-DE" dirty="0" err="1"/>
              <a:t>Foundation</a:t>
            </a:r>
            <a:r>
              <a:rPr lang="de-DE" dirty="0"/>
              <a:t>. </a:t>
            </a:r>
            <a:br>
              <a:rPr lang="de-DE" dirty="0"/>
            </a:br>
            <a:r>
              <a:rPr lang="de-DE" b="0" i="0" dirty="0">
                <a:solidFill>
                  <a:srgbClr val="F9F9F9"/>
                </a:solidFill>
                <a:effectLst/>
                <a:latin typeface="Söhne"/>
              </a:rPr>
              <a:t>SWITCH betreibt das Schweizer Wissenschaftsnetz, das Hochschulen und Forschungseinrichtungen in der Schweiz verbindet. </a:t>
            </a:r>
            <a:br>
              <a:rPr lang="de-DE" b="0" i="0" dirty="0">
                <a:solidFill>
                  <a:srgbClr val="F9F9F9"/>
                </a:solidFill>
                <a:effectLst/>
                <a:latin typeface="Söhne"/>
              </a:rPr>
            </a:br>
            <a:r>
              <a:rPr lang="de-DE" b="0" i="0" dirty="0">
                <a:solidFill>
                  <a:srgbClr val="F9F9F9"/>
                </a:solidFill>
                <a:effectLst/>
                <a:latin typeface="Söhne"/>
              </a:rPr>
              <a:t>Es ermöglicht diesen Institutionen, zuverlässigen und sicheren Zugang zu digitalen Ressourcen zu haben. </a:t>
            </a:r>
            <a:br>
              <a:rPr lang="de-DE" b="0" i="0" dirty="0">
                <a:solidFill>
                  <a:srgbClr val="F9F9F9"/>
                </a:solidFill>
                <a:effectLst/>
                <a:latin typeface="Söhne"/>
              </a:rPr>
            </a:br>
            <a:r>
              <a:rPr lang="de-DE" b="0" i="0" dirty="0">
                <a:solidFill>
                  <a:srgbClr val="F9F9F9"/>
                </a:solidFill>
                <a:effectLst/>
                <a:latin typeface="Söhne"/>
              </a:rPr>
              <a:t>SWITCH nutzt Internet-Wetterkarten und ähnliche Technologien zur Überwachung der Netzwerkgesundheit.</a:t>
            </a:r>
            <a:br>
              <a:rPr lang="de-DE" b="0" i="0" dirty="0">
                <a:solidFill>
                  <a:srgbClr val="F9F9F9"/>
                </a:solidFill>
                <a:effectLst/>
                <a:latin typeface="Söhne"/>
              </a:rPr>
            </a:br>
            <a:r>
              <a:rPr lang="de-DE" b="0" i="0" dirty="0">
                <a:solidFill>
                  <a:srgbClr val="F9F9F9"/>
                </a:solidFill>
                <a:effectLst/>
                <a:latin typeface="Söhne"/>
              </a:rPr>
              <a:t>Dies unterstützt die Zusammenarbeit in Forschung und Bildung auf nationaler und internationaler Ebene. </a:t>
            </a:r>
            <a:endParaRPr lang="en-DE" dirty="0"/>
          </a:p>
        </p:txBody>
      </p:sp>
      <p:sp>
        <p:nvSpPr>
          <p:cNvPr id="4" name="Slide Number Placeholder 3">
            <a:extLst>
              <a:ext uri="{FF2B5EF4-FFF2-40B4-BE49-F238E27FC236}">
                <a16:creationId xmlns:a16="http://schemas.microsoft.com/office/drawing/2014/main" id="{5221FCB6-3D96-1B62-5B7C-D905BBE6F332}"/>
              </a:ext>
            </a:extLst>
          </p:cNvPr>
          <p:cNvSpPr>
            <a:spLocks noGrp="1"/>
          </p:cNvSpPr>
          <p:nvPr>
            <p:ph type="sldNum" sz="quarter" idx="5"/>
          </p:nvPr>
        </p:nvSpPr>
        <p:spPr/>
        <p:txBody>
          <a:bodyPr/>
          <a:lstStyle/>
          <a:p>
            <a:fld id="{1762CDC3-2E16-45B2-9F5D-4CB9BA9A696D}" type="slidenum">
              <a:rPr lang="en-DE" smtClean="0"/>
              <a:t>30</a:t>
            </a:fld>
            <a:endParaRPr lang="en-DE"/>
          </a:p>
        </p:txBody>
      </p:sp>
    </p:spTree>
    <p:extLst>
      <p:ext uri="{BB962C8B-B14F-4D97-AF65-F5344CB8AC3E}">
        <p14:creationId xmlns:p14="http://schemas.microsoft.com/office/powerpoint/2010/main" val="28302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A0A58-7826-19BD-0C2D-4BE9DE818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9BF1BE-B3AD-FA61-E915-D8DDC6C3F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55C4B-A53A-B33A-E2BD-2C81E04C99F0}"/>
              </a:ext>
            </a:extLst>
          </p:cNvPr>
          <p:cNvSpPr>
            <a:spLocks noGrp="1"/>
          </p:cNvSpPr>
          <p:nvPr>
            <p:ph type="body" idx="1"/>
          </p:nvPr>
        </p:nvSpPr>
        <p:spPr/>
        <p:txBody>
          <a:bodyPr/>
          <a:lstStyle/>
          <a:p>
            <a:r>
              <a:rPr lang="de-DE" dirty="0"/>
              <a:t>Hier ist das gesamte Netzwerk von der Switch </a:t>
            </a:r>
            <a:r>
              <a:rPr lang="de-DE" dirty="0" err="1"/>
              <a:t>Foundation</a:t>
            </a:r>
            <a:r>
              <a:rPr lang="de-DE" dirty="0"/>
              <a:t>. </a:t>
            </a:r>
            <a:br>
              <a:rPr lang="de-DE" dirty="0"/>
            </a:br>
            <a:r>
              <a:rPr lang="de-DE" dirty="0"/>
              <a:t>Es ist auch viel zu entziffern und durchaus unübersichtlich. </a:t>
            </a:r>
            <a:br>
              <a:rPr lang="de-DE" dirty="0"/>
            </a:br>
            <a:r>
              <a:rPr lang="de-DE" dirty="0"/>
              <a:t>Dennoch ist das Wetter leicht zu erkennen und gut ablesbar, falls man auf bestimmte </a:t>
            </a:r>
            <a:r>
              <a:rPr lang="de-DE" dirty="0" err="1"/>
              <a:t>bereiche</a:t>
            </a:r>
            <a:r>
              <a:rPr lang="de-DE" dirty="0"/>
              <a:t> fokussiert</a:t>
            </a:r>
            <a:endParaRPr lang="en-DE" dirty="0"/>
          </a:p>
        </p:txBody>
      </p:sp>
      <p:sp>
        <p:nvSpPr>
          <p:cNvPr id="4" name="Slide Number Placeholder 3">
            <a:extLst>
              <a:ext uri="{FF2B5EF4-FFF2-40B4-BE49-F238E27FC236}">
                <a16:creationId xmlns:a16="http://schemas.microsoft.com/office/drawing/2014/main" id="{B3014D91-9EB2-D85D-0AD3-316F2465425C}"/>
              </a:ext>
            </a:extLst>
          </p:cNvPr>
          <p:cNvSpPr>
            <a:spLocks noGrp="1"/>
          </p:cNvSpPr>
          <p:nvPr>
            <p:ph type="sldNum" sz="quarter" idx="5"/>
          </p:nvPr>
        </p:nvSpPr>
        <p:spPr/>
        <p:txBody>
          <a:bodyPr/>
          <a:lstStyle/>
          <a:p>
            <a:fld id="{1762CDC3-2E16-45B2-9F5D-4CB9BA9A696D}" type="slidenum">
              <a:rPr lang="en-DE" smtClean="0"/>
              <a:t>31</a:t>
            </a:fld>
            <a:endParaRPr lang="en-DE"/>
          </a:p>
        </p:txBody>
      </p:sp>
    </p:spTree>
    <p:extLst>
      <p:ext uri="{BB962C8B-B14F-4D97-AF65-F5344CB8AC3E}">
        <p14:creationId xmlns:p14="http://schemas.microsoft.com/office/powerpoint/2010/main" val="1041994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93127-75C5-C71A-CE48-815D721DA5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DE49EA-1EDF-B4AC-ACDF-8BCA5342D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2CD0B-8EAA-D7DA-3EA0-39F291D2E100}"/>
              </a:ext>
            </a:extLst>
          </p:cNvPr>
          <p:cNvSpPr>
            <a:spLocks noGrp="1"/>
          </p:cNvSpPr>
          <p:nvPr>
            <p:ph type="body" idx="1"/>
          </p:nvPr>
        </p:nvSpPr>
        <p:spPr/>
        <p:txBody>
          <a:bodyPr/>
          <a:lstStyle/>
          <a:p>
            <a:r>
              <a:rPr lang="de-DE" dirty="0"/>
              <a:t>Wenn wir auf die obere Ecke bisschen heranzoomen,</a:t>
            </a:r>
            <a:endParaRPr lang="en-DE" dirty="0"/>
          </a:p>
        </p:txBody>
      </p:sp>
      <p:sp>
        <p:nvSpPr>
          <p:cNvPr id="4" name="Slide Number Placeholder 3">
            <a:extLst>
              <a:ext uri="{FF2B5EF4-FFF2-40B4-BE49-F238E27FC236}">
                <a16:creationId xmlns:a16="http://schemas.microsoft.com/office/drawing/2014/main" id="{9E9D537A-6AC3-F79E-6107-03B593787230}"/>
              </a:ext>
            </a:extLst>
          </p:cNvPr>
          <p:cNvSpPr>
            <a:spLocks noGrp="1"/>
          </p:cNvSpPr>
          <p:nvPr>
            <p:ph type="sldNum" sz="quarter" idx="5"/>
          </p:nvPr>
        </p:nvSpPr>
        <p:spPr/>
        <p:txBody>
          <a:bodyPr/>
          <a:lstStyle/>
          <a:p>
            <a:fld id="{1762CDC3-2E16-45B2-9F5D-4CB9BA9A696D}" type="slidenum">
              <a:rPr lang="en-DE" smtClean="0"/>
              <a:t>32</a:t>
            </a:fld>
            <a:endParaRPr lang="en-DE"/>
          </a:p>
        </p:txBody>
      </p:sp>
    </p:spTree>
    <p:extLst>
      <p:ext uri="{BB962C8B-B14F-4D97-AF65-F5344CB8AC3E}">
        <p14:creationId xmlns:p14="http://schemas.microsoft.com/office/powerpoint/2010/main" val="262026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3BCED-2421-C7F6-DB3C-ED6487E75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89746-D843-905E-D614-D01EABA26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B888D3-B4BF-4CB0-5ADB-0D68654BB3CC}"/>
              </a:ext>
            </a:extLst>
          </p:cNvPr>
          <p:cNvSpPr>
            <a:spLocks noGrp="1"/>
          </p:cNvSpPr>
          <p:nvPr>
            <p:ph type="body" idx="1"/>
          </p:nvPr>
        </p:nvSpPr>
        <p:spPr/>
        <p:txBody>
          <a:bodyPr/>
          <a:lstStyle/>
          <a:p>
            <a:r>
              <a:rPr lang="de-DE" dirty="0"/>
              <a:t>Bekommen wir eine besser Übersicht. </a:t>
            </a:r>
            <a:br>
              <a:rPr lang="de-DE" dirty="0"/>
            </a:br>
            <a:r>
              <a:rPr lang="de-DE" dirty="0"/>
              <a:t>Hier sind verschiedene Hochschule, Institutionen oder Internet Exchange Points wie Equinix vorhanden. </a:t>
            </a:r>
            <a:br>
              <a:rPr lang="de-DE" dirty="0"/>
            </a:br>
            <a:r>
              <a:rPr lang="de-DE" dirty="0"/>
              <a:t>Und wenn wir auf einen Link mit der Maus </a:t>
            </a:r>
            <a:r>
              <a:rPr lang="de-DE" dirty="0" err="1"/>
              <a:t>hovern</a:t>
            </a:r>
            <a:r>
              <a:rPr lang="de-DE" dirty="0"/>
              <a:t>, dann erhalten wir zusätzliche Statistiken</a:t>
            </a:r>
            <a:endParaRPr lang="en-DE" dirty="0"/>
          </a:p>
        </p:txBody>
      </p:sp>
      <p:sp>
        <p:nvSpPr>
          <p:cNvPr id="4" name="Slide Number Placeholder 3">
            <a:extLst>
              <a:ext uri="{FF2B5EF4-FFF2-40B4-BE49-F238E27FC236}">
                <a16:creationId xmlns:a16="http://schemas.microsoft.com/office/drawing/2014/main" id="{44BE2DA9-25AC-4393-EDA6-6EB7BC99FD11}"/>
              </a:ext>
            </a:extLst>
          </p:cNvPr>
          <p:cNvSpPr>
            <a:spLocks noGrp="1"/>
          </p:cNvSpPr>
          <p:nvPr>
            <p:ph type="sldNum" sz="quarter" idx="5"/>
          </p:nvPr>
        </p:nvSpPr>
        <p:spPr/>
        <p:txBody>
          <a:bodyPr/>
          <a:lstStyle/>
          <a:p>
            <a:fld id="{1762CDC3-2E16-45B2-9F5D-4CB9BA9A696D}" type="slidenum">
              <a:rPr lang="en-DE" smtClean="0"/>
              <a:t>33</a:t>
            </a:fld>
            <a:endParaRPr lang="en-DE"/>
          </a:p>
        </p:txBody>
      </p:sp>
    </p:spTree>
    <p:extLst>
      <p:ext uri="{BB962C8B-B14F-4D97-AF65-F5344CB8AC3E}">
        <p14:creationId xmlns:p14="http://schemas.microsoft.com/office/powerpoint/2010/main" val="1384901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51AC9-D5CC-6F12-411F-DDDB4C0D3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F9567D-5B7C-22CE-2D53-8AE78F129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1A512-8758-53B7-8918-7B54A1B92C82}"/>
              </a:ext>
            </a:extLst>
          </p:cNvPr>
          <p:cNvSpPr>
            <a:spLocks noGrp="1"/>
          </p:cNvSpPr>
          <p:nvPr>
            <p:ph type="body" idx="1"/>
          </p:nvPr>
        </p:nvSpPr>
        <p:spPr/>
        <p:txBody>
          <a:bodyPr/>
          <a:lstStyle/>
          <a:p>
            <a:r>
              <a:rPr lang="de-DE" dirty="0"/>
              <a:t>Beispielsweise der Link zwischen ETH Zürich und Universität Zürich. </a:t>
            </a:r>
            <a:br>
              <a:rPr lang="de-DE" dirty="0"/>
            </a:br>
            <a:r>
              <a:rPr lang="de-DE" dirty="0"/>
              <a:t>Der Graph zeigt den Verkehrsfluss in Bits pro Sekunde in einer Tageszeit. </a:t>
            </a:r>
            <a:br>
              <a:rPr lang="de-DE" dirty="0"/>
            </a:br>
            <a:endParaRPr lang="en-DE" dirty="0"/>
          </a:p>
        </p:txBody>
      </p:sp>
      <p:sp>
        <p:nvSpPr>
          <p:cNvPr id="4" name="Slide Number Placeholder 3">
            <a:extLst>
              <a:ext uri="{FF2B5EF4-FFF2-40B4-BE49-F238E27FC236}">
                <a16:creationId xmlns:a16="http://schemas.microsoft.com/office/drawing/2014/main" id="{B98838A6-20B8-0708-8080-97584ADCB9F0}"/>
              </a:ext>
            </a:extLst>
          </p:cNvPr>
          <p:cNvSpPr>
            <a:spLocks noGrp="1"/>
          </p:cNvSpPr>
          <p:nvPr>
            <p:ph type="sldNum" sz="quarter" idx="5"/>
          </p:nvPr>
        </p:nvSpPr>
        <p:spPr/>
        <p:txBody>
          <a:bodyPr/>
          <a:lstStyle/>
          <a:p>
            <a:fld id="{1762CDC3-2E16-45B2-9F5D-4CB9BA9A696D}" type="slidenum">
              <a:rPr lang="en-DE" smtClean="0"/>
              <a:t>34</a:t>
            </a:fld>
            <a:endParaRPr lang="en-DE"/>
          </a:p>
        </p:txBody>
      </p:sp>
    </p:spTree>
    <p:extLst>
      <p:ext uri="{BB962C8B-B14F-4D97-AF65-F5344CB8AC3E}">
        <p14:creationId xmlns:p14="http://schemas.microsoft.com/office/powerpoint/2010/main" val="507916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448F1-8196-FF12-BAF3-7AC803B6C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772B9-6C9F-A29F-D3FE-8E273B1B6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43582-02C6-256F-380B-71AD053CE86D}"/>
              </a:ext>
            </a:extLst>
          </p:cNvPr>
          <p:cNvSpPr>
            <a:spLocks noGrp="1"/>
          </p:cNvSpPr>
          <p:nvPr>
            <p:ph type="body" idx="1"/>
          </p:nvPr>
        </p:nvSpPr>
        <p:spPr/>
        <p:txBody>
          <a:bodyPr/>
          <a:lstStyle/>
          <a:p>
            <a:r>
              <a:rPr lang="de-DE" dirty="0"/>
              <a:t>Zuletzt ist die MANDA Infrastruktur vom Anfang erwähnenswert. </a:t>
            </a:r>
          </a:p>
          <a:p>
            <a:r>
              <a:rPr lang="de-DE" dirty="0"/>
              <a:t>Manda steht für Metropolitan Area Network Darmstadt. </a:t>
            </a:r>
          </a:p>
          <a:p>
            <a:r>
              <a:rPr lang="de-DE" b="0" i="0" dirty="0">
                <a:solidFill>
                  <a:srgbClr val="F9F9F9"/>
                </a:solidFill>
                <a:effectLst/>
                <a:latin typeface="Söhne"/>
              </a:rPr>
              <a:t>Sie unterstützt die Zusammenarbeit in Forschung und Bildung und ermöglicht Institutionen, zuverlässigen und sicheren Zugang zu digitalen Ressourcen zu haben. </a:t>
            </a:r>
          </a:p>
          <a:p>
            <a:r>
              <a:rPr lang="de-DE" b="0" i="0" dirty="0">
                <a:solidFill>
                  <a:srgbClr val="F9F9F9"/>
                </a:solidFill>
                <a:effectLst/>
                <a:latin typeface="Söhne"/>
              </a:rPr>
              <a:t>Im Bild ist die MANDA Topologie zu sehen. </a:t>
            </a:r>
          </a:p>
          <a:p>
            <a:r>
              <a:rPr lang="de-DE" b="0" i="0" dirty="0">
                <a:solidFill>
                  <a:srgbClr val="F9F9F9"/>
                </a:solidFill>
                <a:effectLst/>
                <a:latin typeface="Söhne"/>
              </a:rPr>
              <a:t>Man kann also sehen, dass Darmstadt, Wiesbaden und Frankfurt miteinander verbunden werden.</a:t>
            </a:r>
            <a:br>
              <a:rPr lang="de-DE" b="0" i="0" dirty="0">
                <a:solidFill>
                  <a:srgbClr val="F9F9F9"/>
                </a:solidFill>
                <a:effectLst/>
                <a:latin typeface="Söhne"/>
              </a:rPr>
            </a:br>
            <a:r>
              <a:rPr lang="de-DE" b="0" i="0" dirty="0">
                <a:solidFill>
                  <a:srgbClr val="F9F9F9"/>
                </a:solidFill>
                <a:effectLst/>
                <a:latin typeface="Söhne"/>
              </a:rPr>
              <a:t>Leider ist momentan MANDA nur mit speziellem Zugang erreichbar.</a:t>
            </a:r>
            <a:endParaRPr lang="en-DE" dirty="0"/>
          </a:p>
        </p:txBody>
      </p:sp>
      <p:sp>
        <p:nvSpPr>
          <p:cNvPr id="4" name="Slide Number Placeholder 3">
            <a:extLst>
              <a:ext uri="{FF2B5EF4-FFF2-40B4-BE49-F238E27FC236}">
                <a16:creationId xmlns:a16="http://schemas.microsoft.com/office/drawing/2014/main" id="{24BC69F3-A8DF-E17F-491D-9155765CE120}"/>
              </a:ext>
            </a:extLst>
          </p:cNvPr>
          <p:cNvSpPr>
            <a:spLocks noGrp="1"/>
          </p:cNvSpPr>
          <p:nvPr>
            <p:ph type="sldNum" sz="quarter" idx="5"/>
          </p:nvPr>
        </p:nvSpPr>
        <p:spPr/>
        <p:txBody>
          <a:bodyPr/>
          <a:lstStyle/>
          <a:p>
            <a:fld id="{1762CDC3-2E16-45B2-9F5D-4CB9BA9A696D}" type="slidenum">
              <a:rPr lang="en-DE" smtClean="0"/>
              <a:t>35</a:t>
            </a:fld>
            <a:endParaRPr lang="en-DE"/>
          </a:p>
        </p:txBody>
      </p:sp>
    </p:spTree>
    <p:extLst>
      <p:ext uri="{BB962C8B-B14F-4D97-AF65-F5344CB8AC3E}">
        <p14:creationId xmlns:p14="http://schemas.microsoft.com/office/powerpoint/2010/main" val="942368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DF912-3B2C-3CBA-ACAF-B10BFD138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11EDD-ABE1-4912-7954-76FCE003FC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7FF4BA-BFE5-733F-C4AA-6467001AF06B}"/>
              </a:ext>
            </a:extLst>
          </p:cNvPr>
          <p:cNvSpPr>
            <a:spLocks noGrp="1"/>
          </p:cNvSpPr>
          <p:nvPr>
            <p:ph type="body" idx="1"/>
          </p:nvPr>
        </p:nvSpPr>
        <p:spPr/>
        <p:txBody>
          <a:bodyPr/>
          <a:lstStyle/>
          <a:p>
            <a:r>
              <a:rPr lang="de-DE" dirty="0"/>
              <a:t>Hier ist das gesamte Netzwerk von der MANDA </a:t>
            </a:r>
            <a:r>
              <a:rPr lang="de-DE" dirty="0" err="1"/>
              <a:t>Infrasktrutur</a:t>
            </a:r>
            <a:r>
              <a:rPr lang="de-DE" dirty="0"/>
              <a:t>. </a:t>
            </a:r>
            <a:br>
              <a:rPr lang="de-DE" dirty="0"/>
            </a:br>
            <a:r>
              <a:rPr lang="de-DE" dirty="0"/>
              <a:t>Es ist gut organisiert und gut ablesbar. </a:t>
            </a:r>
            <a:br>
              <a:rPr lang="de-DE" dirty="0"/>
            </a:br>
            <a:r>
              <a:rPr lang="de-DE" dirty="0"/>
              <a:t>Das Wetter ist gut zu erkennen und kann direkt ermittelt werden.</a:t>
            </a:r>
          </a:p>
        </p:txBody>
      </p:sp>
      <p:sp>
        <p:nvSpPr>
          <p:cNvPr id="4" name="Slide Number Placeholder 3">
            <a:extLst>
              <a:ext uri="{FF2B5EF4-FFF2-40B4-BE49-F238E27FC236}">
                <a16:creationId xmlns:a16="http://schemas.microsoft.com/office/drawing/2014/main" id="{B212E1C1-BA06-89DB-42FC-2338EBFDA3B6}"/>
              </a:ext>
            </a:extLst>
          </p:cNvPr>
          <p:cNvSpPr>
            <a:spLocks noGrp="1"/>
          </p:cNvSpPr>
          <p:nvPr>
            <p:ph type="sldNum" sz="quarter" idx="5"/>
          </p:nvPr>
        </p:nvSpPr>
        <p:spPr/>
        <p:txBody>
          <a:bodyPr/>
          <a:lstStyle/>
          <a:p>
            <a:fld id="{1762CDC3-2E16-45B2-9F5D-4CB9BA9A696D}" type="slidenum">
              <a:rPr lang="en-DE" smtClean="0"/>
              <a:t>36</a:t>
            </a:fld>
            <a:endParaRPr lang="en-DE"/>
          </a:p>
        </p:txBody>
      </p:sp>
    </p:spTree>
    <p:extLst>
      <p:ext uri="{BB962C8B-B14F-4D97-AF65-F5344CB8AC3E}">
        <p14:creationId xmlns:p14="http://schemas.microsoft.com/office/powerpoint/2010/main" val="129657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533A1-839E-E606-F89B-890B6ADCB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1CB1AC-E0B2-F590-F1FD-05A525D5B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98FF0-1331-7F6F-DAA6-9CBFF97FD723}"/>
              </a:ext>
            </a:extLst>
          </p:cNvPr>
          <p:cNvSpPr>
            <a:spLocks noGrp="1"/>
          </p:cNvSpPr>
          <p:nvPr>
            <p:ph type="body" idx="1"/>
          </p:nvPr>
        </p:nvSpPr>
        <p:spPr/>
        <p:txBody>
          <a:bodyPr/>
          <a:lstStyle/>
          <a:p>
            <a:r>
              <a:rPr lang="de-DE" dirty="0"/>
              <a:t>Durch Klicken auf einen bestimmten Link, dann werden zusätzliche Statistiken angezeigt. </a:t>
            </a:r>
            <a:br>
              <a:rPr lang="de-DE" dirty="0"/>
            </a:br>
            <a:r>
              <a:rPr lang="de-DE" dirty="0"/>
              <a:t>Beispielsweise der Link zwischen RZ HDA und TIZ</a:t>
            </a:r>
          </a:p>
        </p:txBody>
      </p:sp>
      <p:sp>
        <p:nvSpPr>
          <p:cNvPr id="4" name="Slide Number Placeholder 3">
            <a:extLst>
              <a:ext uri="{FF2B5EF4-FFF2-40B4-BE49-F238E27FC236}">
                <a16:creationId xmlns:a16="http://schemas.microsoft.com/office/drawing/2014/main" id="{7C7C7B15-04EA-2161-342A-90488C35533A}"/>
              </a:ext>
            </a:extLst>
          </p:cNvPr>
          <p:cNvSpPr>
            <a:spLocks noGrp="1"/>
          </p:cNvSpPr>
          <p:nvPr>
            <p:ph type="sldNum" sz="quarter" idx="5"/>
          </p:nvPr>
        </p:nvSpPr>
        <p:spPr/>
        <p:txBody>
          <a:bodyPr/>
          <a:lstStyle/>
          <a:p>
            <a:fld id="{1762CDC3-2E16-45B2-9F5D-4CB9BA9A696D}" type="slidenum">
              <a:rPr lang="en-DE" smtClean="0"/>
              <a:t>37</a:t>
            </a:fld>
            <a:endParaRPr lang="en-DE"/>
          </a:p>
        </p:txBody>
      </p:sp>
    </p:spTree>
    <p:extLst>
      <p:ext uri="{BB962C8B-B14F-4D97-AF65-F5344CB8AC3E}">
        <p14:creationId xmlns:p14="http://schemas.microsoft.com/office/powerpoint/2010/main" val="1845235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Wir haben dann den Namen des Links, die Kapazität, wann zuletzt geupdatet wurde, seit wann ist der Link online.</a:t>
            </a:r>
          </a:p>
        </p:txBody>
      </p:sp>
      <p:sp>
        <p:nvSpPr>
          <p:cNvPr id="4" name="Slide Number Placeholder 3"/>
          <p:cNvSpPr>
            <a:spLocks noGrp="1"/>
          </p:cNvSpPr>
          <p:nvPr>
            <p:ph type="sldNum" sz="quarter" idx="5"/>
          </p:nvPr>
        </p:nvSpPr>
        <p:spPr/>
        <p:txBody>
          <a:bodyPr/>
          <a:lstStyle/>
          <a:p>
            <a:fld id="{1762CDC3-2E16-45B2-9F5D-4CB9BA9A696D}" type="slidenum">
              <a:rPr lang="en-DE" smtClean="0"/>
              <a:t>38</a:t>
            </a:fld>
            <a:endParaRPr lang="en-DE"/>
          </a:p>
        </p:txBody>
      </p:sp>
    </p:spTree>
    <p:extLst>
      <p:ext uri="{BB962C8B-B14F-4D97-AF65-F5344CB8AC3E}">
        <p14:creationId xmlns:p14="http://schemas.microsoft.com/office/powerpoint/2010/main" val="2809769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73374-ADC3-2164-4266-AA030D09F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CF878-9C3D-9A28-F2DB-AF2291A54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3784C-9822-B965-ECEF-3A2C5244BE30}"/>
              </a:ext>
            </a:extLst>
          </p:cNvPr>
          <p:cNvSpPr>
            <a:spLocks noGrp="1"/>
          </p:cNvSpPr>
          <p:nvPr>
            <p:ph type="body" idx="1"/>
          </p:nvPr>
        </p:nvSpPr>
        <p:spPr/>
        <p:txBody>
          <a:bodyPr/>
          <a:lstStyle/>
          <a:p>
            <a:r>
              <a:rPr lang="de-DE" dirty="0"/>
              <a:t>Und ansonsten tägliche, </a:t>
            </a:r>
            <a:r>
              <a:rPr lang="de-DE" dirty="0" err="1"/>
              <a:t>wöchtentliche</a:t>
            </a:r>
            <a:r>
              <a:rPr lang="de-DE" dirty="0"/>
              <a:t>, monatliche und sogar jährliche Statistiken. </a:t>
            </a:r>
            <a:br>
              <a:rPr lang="de-DE" dirty="0"/>
            </a:br>
            <a:r>
              <a:rPr lang="de-DE" dirty="0"/>
              <a:t>Dabei werden die Daten erfasst und daraus werden Graphen erstellt.</a:t>
            </a:r>
            <a:br>
              <a:rPr lang="de-DE" dirty="0"/>
            </a:br>
            <a:r>
              <a:rPr lang="de-DE" dirty="0"/>
              <a:t>Hier ist beispielsweise der tägliche Graph, der den Verkehrsfluss in Bits pro Sekunde über die </a:t>
            </a:r>
            <a:r>
              <a:rPr lang="de-DE" dirty="0" err="1"/>
              <a:t>Tagszeit</a:t>
            </a:r>
            <a:r>
              <a:rPr lang="de-DE" dirty="0"/>
              <a:t> angibt.</a:t>
            </a:r>
          </a:p>
        </p:txBody>
      </p:sp>
      <p:sp>
        <p:nvSpPr>
          <p:cNvPr id="4" name="Slide Number Placeholder 3">
            <a:extLst>
              <a:ext uri="{FF2B5EF4-FFF2-40B4-BE49-F238E27FC236}">
                <a16:creationId xmlns:a16="http://schemas.microsoft.com/office/drawing/2014/main" id="{F6CE04CA-B35D-FA84-B011-842EC6C63107}"/>
              </a:ext>
            </a:extLst>
          </p:cNvPr>
          <p:cNvSpPr>
            <a:spLocks noGrp="1"/>
          </p:cNvSpPr>
          <p:nvPr>
            <p:ph type="sldNum" sz="quarter" idx="5"/>
          </p:nvPr>
        </p:nvSpPr>
        <p:spPr/>
        <p:txBody>
          <a:bodyPr/>
          <a:lstStyle/>
          <a:p>
            <a:fld id="{1762CDC3-2E16-45B2-9F5D-4CB9BA9A696D}" type="slidenum">
              <a:rPr lang="en-DE" smtClean="0"/>
              <a:t>39</a:t>
            </a:fld>
            <a:endParaRPr lang="en-DE"/>
          </a:p>
        </p:txBody>
      </p:sp>
    </p:spTree>
    <p:extLst>
      <p:ext uri="{BB962C8B-B14F-4D97-AF65-F5344CB8AC3E}">
        <p14:creationId xmlns:p14="http://schemas.microsoft.com/office/powerpoint/2010/main" val="141448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Wir haben hier beispielsweise eine Internet Wetterkarte von der Stadt Darmstadt, das ist das Netzwerk von </a:t>
            </a:r>
            <a:r>
              <a:rPr lang="de-DE" sz="1800" dirty="0" err="1">
                <a:effectLst/>
                <a:latin typeface="Calibri" panose="020F0502020204030204" pitchFamily="34" charset="0"/>
                <a:ea typeface="Calibri" panose="020F0502020204030204" pitchFamily="34" charset="0"/>
                <a:cs typeface="Arial" panose="020B0604020202020204" pitchFamily="34" charset="0"/>
              </a:rPr>
              <a:t>manda</a:t>
            </a:r>
            <a:r>
              <a:rPr lang="de-DE" sz="1800" dirty="0">
                <a:effectLst/>
                <a:latin typeface="Calibri" panose="020F0502020204030204" pitchFamily="34" charset="0"/>
                <a:ea typeface="Calibri" panose="020F0502020204030204" pitchFamily="34" charset="0"/>
                <a:cs typeface="Arial" panose="020B0604020202020204" pitchFamily="34" charset="0"/>
              </a:rPr>
              <a:t> Infrastruktur und hier sind dann zwischen Institutionen farblich markierte Netzwerkverbindungen.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Die farblichen Verbindungen können dann auf die Auslastung hindeuten.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Also wenn wir dann uns diese rote Verbindung anschauen, dann können wir uns vorstellen, da ist in diesem Zeitraum eine hohe Auslastung gewesen,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aber wenn wir uns das gelbe oder vielleicht das grüne anschauen. dann ist das mittlere oder niedrige Auslastung gewesen</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4</a:t>
            </a:fld>
            <a:endParaRPr lang="en-DE"/>
          </a:p>
        </p:txBody>
      </p:sp>
    </p:spTree>
    <p:extLst>
      <p:ext uri="{BB962C8B-B14F-4D97-AF65-F5344CB8AC3E}">
        <p14:creationId xmlns:p14="http://schemas.microsoft.com/office/powerpoint/2010/main" val="34821452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Erwähnenswert ist wie diese Internet Wetterkarten entstanden sind.</a:t>
            </a:r>
            <a:br>
              <a:rPr lang="de-DE" dirty="0"/>
            </a:br>
            <a:r>
              <a:rPr lang="de-DE" dirty="0"/>
              <a:t>Das ist durch die folgenden zwei Techniken realisierbar. </a:t>
            </a:r>
            <a:br>
              <a:rPr lang="de-DE" dirty="0"/>
            </a:br>
            <a:r>
              <a:rPr lang="de-DE" dirty="0"/>
              <a:t>Mit MRTG können Statistiken aufgestellt werden, </a:t>
            </a:r>
            <a:r>
              <a:rPr lang="de-DE" dirty="0" err="1"/>
              <a:t>währendessen</a:t>
            </a:r>
            <a:r>
              <a:rPr lang="de-DE" dirty="0"/>
              <a:t> die Karten mit PHP </a:t>
            </a:r>
            <a:r>
              <a:rPr lang="de-DE" dirty="0" err="1"/>
              <a:t>Weathermap</a:t>
            </a:r>
            <a:r>
              <a:rPr lang="de-DE" dirty="0"/>
              <a:t> erstellt werden.</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40</a:t>
            </a:fld>
            <a:endParaRPr lang="en-DE"/>
          </a:p>
        </p:txBody>
      </p:sp>
    </p:spTree>
    <p:extLst>
      <p:ext uri="{BB962C8B-B14F-4D97-AF65-F5344CB8AC3E}">
        <p14:creationId xmlns:p14="http://schemas.microsoft.com/office/powerpoint/2010/main" val="3047585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dirty="0">
                <a:solidFill>
                  <a:srgbClr val="F9F9F9"/>
                </a:solidFill>
                <a:effectLst/>
                <a:latin typeface="Söhne"/>
              </a:rPr>
              <a:t>Zusammenfassend lässt sich sagen, dass Internet-Wetterkarten eine Ressource für die Überwachung, Verwaltung und Optimierung von Netzwerkinfrastrukturen darstellen. </a:t>
            </a:r>
            <a:br>
              <a:rPr lang="de-DE" b="0" i="0" dirty="0">
                <a:solidFill>
                  <a:srgbClr val="F9F9F9"/>
                </a:solidFill>
                <a:effectLst/>
                <a:latin typeface="Söhne"/>
              </a:rPr>
            </a:br>
            <a:r>
              <a:rPr lang="de-DE" b="0" i="0" dirty="0">
                <a:solidFill>
                  <a:srgbClr val="F9F9F9"/>
                </a:solidFill>
                <a:effectLst/>
                <a:latin typeface="Söhne"/>
              </a:rPr>
              <a:t>Sie ermöglichen es Organisationen, proaktiv auf Veränderungen und potenzielle Bedrohungen zu reagieren, und tragen somit erheblich zur Sicherheit und Leistungsfähigkeit des Internets bei. </a:t>
            </a:r>
            <a:br>
              <a:rPr lang="de-DE" b="0" i="0" dirty="0">
                <a:solidFill>
                  <a:srgbClr val="F9F9F9"/>
                </a:solidFill>
                <a:effectLst/>
                <a:latin typeface="Söhne"/>
              </a:rPr>
            </a:br>
            <a:r>
              <a:rPr lang="de-DE" b="0" i="0" dirty="0">
                <a:solidFill>
                  <a:srgbClr val="F9F9F9"/>
                </a:solidFill>
                <a:effectLst/>
                <a:latin typeface="Söhne"/>
              </a:rPr>
              <a:t>Während wir in eine Zukunft blicken, in der Technologien wie Künstliche Intelligenz die Möglichkeiten dieser Werkzeuge erweitern, können wir uns vorstellen, dass eine selbstlernende Infrastruktur aufgebaut werden kann, die Störungen eigenständig behebt und die Netzwerkleistung proaktiv verbessert.</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41</a:t>
            </a:fld>
            <a:endParaRPr lang="en-DE"/>
          </a:p>
        </p:txBody>
      </p:sp>
    </p:spTree>
    <p:extLst>
      <p:ext uri="{BB962C8B-B14F-4D97-AF65-F5344CB8AC3E}">
        <p14:creationId xmlns:p14="http://schemas.microsoft.com/office/powerpoint/2010/main" val="246220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Damit können wir die Definition einer Internet </a:t>
            </a:r>
            <a:r>
              <a:rPr lang="de-DE" sz="1800" dirty="0" err="1">
                <a:effectLst/>
                <a:latin typeface="Calibri" panose="020F0502020204030204" pitchFamily="34" charset="0"/>
                <a:ea typeface="Calibri" panose="020F0502020204030204" pitchFamily="34" charset="0"/>
                <a:cs typeface="Arial" panose="020B0604020202020204" pitchFamily="34" charset="0"/>
              </a:rPr>
              <a:t>wetterkarte</a:t>
            </a:r>
            <a:r>
              <a:rPr lang="de-DE" sz="1800" dirty="0">
                <a:effectLst/>
                <a:latin typeface="Calibri" panose="020F0502020204030204" pitchFamily="34" charset="0"/>
                <a:ea typeface="Calibri" panose="020F0502020204030204" pitchFamily="34" charset="0"/>
                <a:cs typeface="Arial" panose="020B0604020202020204" pitchFamily="34" charset="0"/>
              </a:rPr>
              <a:t> festlegen.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Also wir haben 2 Knoten, die mittels einer Kante verbunden sind, die Link heißt. Und davon eventuell ganz viele</a:t>
            </a:r>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5</a:t>
            </a:fld>
            <a:endParaRPr lang="en-DE"/>
          </a:p>
        </p:txBody>
      </p:sp>
    </p:spTree>
    <p:extLst>
      <p:ext uri="{BB962C8B-B14F-4D97-AF65-F5344CB8AC3E}">
        <p14:creationId xmlns:p14="http://schemas.microsoft.com/office/powerpoint/2010/main" val="4246591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effectLst/>
                <a:latin typeface="Calibri" panose="020F0502020204030204" pitchFamily="34" charset="0"/>
                <a:ea typeface="Calibri" panose="020F0502020204030204" pitchFamily="34" charset="0"/>
                <a:cs typeface="Arial" panose="020B0604020202020204" pitchFamily="34" charset="0"/>
              </a:rPr>
              <a:t>Und diese Kante ist dann farblich gekennzeichnet, je nach Auslastung. </a:t>
            </a:r>
            <a:br>
              <a:rPr lang="de-DE" sz="1200" dirty="0">
                <a:effectLst/>
                <a:latin typeface="Calibri" panose="020F0502020204030204" pitchFamily="34" charset="0"/>
                <a:ea typeface="Calibri" panose="020F0502020204030204" pitchFamily="34" charset="0"/>
                <a:cs typeface="Arial" panose="020B0604020202020204" pitchFamily="34" charset="0"/>
              </a:rPr>
            </a:br>
            <a:r>
              <a:rPr lang="de-DE" sz="1200" dirty="0">
                <a:effectLst/>
                <a:latin typeface="Calibri" panose="020F0502020204030204" pitchFamily="34" charset="0"/>
                <a:ea typeface="Calibri" panose="020F0502020204030204" pitchFamily="34" charset="0"/>
                <a:cs typeface="Arial" panose="020B0604020202020204" pitchFamily="34" charset="0"/>
              </a:rPr>
              <a:t>Zum Beispiel kann rot eine hohe Auslastung darstellen, wobei grün eventuell eine niedrige Auslastung</a:t>
            </a:r>
            <a:endParaRPr lang="en-DE" sz="12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6</a:t>
            </a:fld>
            <a:endParaRPr lang="en-DE"/>
          </a:p>
        </p:txBody>
      </p:sp>
    </p:spTree>
    <p:extLst>
      <p:ext uri="{BB962C8B-B14F-4D97-AF65-F5344CB8AC3E}">
        <p14:creationId xmlns:p14="http://schemas.microsoft.com/office/powerpoint/2010/main" val="867746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Außerdem  je nach Wetterkarte können andere Statistiken vorhanden sein, sei es was das meist genutzte Protokoll, wie die TCP oder UDP ist,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oder was ist dann mehr verbreitet i PV 4 oder i PV 6 und so weiter und sofort.</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7</a:t>
            </a:fld>
            <a:endParaRPr lang="en-DE"/>
          </a:p>
        </p:txBody>
      </p:sp>
    </p:spTree>
    <p:extLst>
      <p:ext uri="{BB962C8B-B14F-4D97-AF65-F5344CB8AC3E}">
        <p14:creationId xmlns:p14="http://schemas.microsoft.com/office/powerpoint/2010/main" val="2371372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Warum sollen wir Internet Wetterkarten benutzen?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Mit Internet Wetterkarten können wir Anomalien erkennen.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Anomalien sind ungewöhnliche Ereignisse, die in einem Netzwerk passieren, die wir nicht erklären können, beispielsweise wenn wir dann an einem Tag ein hohes Peak an Internetauslastung haben und das einen unerklärbaren Grund hat, also dass dieses Peak nicht erwartet wird, dann ist das eine Anomalie.</a:t>
            </a:r>
            <a:endParaRPr lang="en-DE"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762CDC3-2E16-45B2-9F5D-4CB9BA9A696D}" type="slidenum">
              <a:rPr lang="en-DE" smtClean="0"/>
              <a:t>8</a:t>
            </a:fld>
            <a:endParaRPr lang="en-DE"/>
          </a:p>
        </p:txBody>
      </p:sp>
    </p:spTree>
    <p:extLst>
      <p:ext uri="{BB962C8B-B14F-4D97-AF65-F5344CB8AC3E}">
        <p14:creationId xmlns:p14="http://schemas.microsoft.com/office/powerpoint/2010/main" val="64745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dirty="0">
                <a:effectLst/>
                <a:latin typeface="Calibri" panose="020F0502020204030204" pitchFamily="34" charset="0"/>
                <a:ea typeface="Calibri" panose="020F0502020204030204" pitchFamily="34" charset="0"/>
                <a:cs typeface="Arial" panose="020B0604020202020204" pitchFamily="34" charset="0"/>
              </a:rPr>
              <a:t>Mit Internet Wetterkarten können die Netzwerkadministratoren die Benutzererfahrung verbessern.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Beispielsweise durch Sammlung von Datensätzen in dieser Wetterkarte, sodass eventuell am Ende die Daten ausgewertet werden können.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Durch die Auswertung dieser Daten kann dann ein Ergebnis abgeleitet werden, das dann auf das Netzwerk angewendet werden kann,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beispielsweise können wir im Winter sagen, Da gibt es eine hohe Verbindungsanzahl, da müssen wir dann das Netzwerk auf Effizienz optimieren. </a:t>
            </a:r>
            <a:br>
              <a:rPr lang="de-DE" sz="1800" dirty="0">
                <a:effectLst/>
                <a:latin typeface="Calibri" panose="020F0502020204030204" pitchFamily="34" charset="0"/>
                <a:ea typeface="Calibri" panose="020F0502020204030204" pitchFamily="34" charset="0"/>
                <a:cs typeface="Arial" panose="020B0604020202020204" pitchFamily="34" charset="0"/>
              </a:rPr>
            </a:br>
            <a:r>
              <a:rPr lang="de-DE" sz="1800" dirty="0">
                <a:effectLst/>
                <a:latin typeface="Calibri" panose="020F0502020204030204" pitchFamily="34" charset="0"/>
                <a:ea typeface="Calibri" panose="020F0502020204030204" pitchFamily="34" charset="0"/>
                <a:cs typeface="Arial" panose="020B0604020202020204" pitchFamily="34" charset="0"/>
              </a:rPr>
              <a:t>Aber im Sommer sind vielleicht doch nicht so viele Benutzer in Verbindung und deswegen können wir dann das Netzwerk etwas auf Energie optimieren</a:t>
            </a:r>
            <a:endParaRPr lang="en-DE" sz="1800" dirty="0">
              <a:effectLst/>
              <a:latin typeface="Calibri" panose="020F0502020204030204" pitchFamily="34" charset="0"/>
              <a:ea typeface="Calibri" panose="020F0502020204030204" pitchFamily="34" charset="0"/>
              <a:cs typeface="Arial" panose="020B0604020202020204" pitchFamily="34" charset="0"/>
            </a:endParaRPr>
          </a:p>
          <a:p>
            <a:endParaRPr lang="en-DE" dirty="0"/>
          </a:p>
        </p:txBody>
      </p:sp>
      <p:sp>
        <p:nvSpPr>
          <p:cNvPr id="4" name="Slide Number Placeholder 3"/>
          <p:cNvSpPr>
            <a:spLocks noGrp="1"/>
          </p:cNvSpPr>
          <p:nvPr>
            <p:ph type="sldNum" sz="quarter" idx="5"/>
          </p:nvPr>
        </p:nvSpPr>
        <p:spPr/>
        <p:txBody>
          <a:bodyPr/>
          <a:lstStyle/>
          <a:p>
            <a:fld id="{1762CDC3-2E16-45B2-9F5D-4CB9BA9A696D}" type="slidenum">
              <a:rPr lang="en-DE" smtClean="0"/>
              <a:t>9</a:t>
            </a:fld>
            <a:endParaRPr lang="en-DE"/>
          </a:p>
        </p:txBody>
      </p:sp>
    </p:spTree>
    <p:extLst>
      <p:ext uri="{BB962C8B-B14F-4D97-AF65-F5344CB8AC3E}">
        <p14:creationId xmlns:p14="http://schemas.microsoft.com/office/powerpoint/2010/main" val="4102395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FC300-22C1-F7A7-95F7-9FC32D70EA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5629CB4C-FC65-D1AB-430C-309155DB59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1C7E6A0F-49C2-8D94-6CA9-154CD1DD01EA}"/>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5" name="Footer Placeholder 4">
            <a:extLst>
              <a:ext uri="{FF2B5EF4-FFF2-40B4-BE49-F238E27FC236}">
                <a16:creationId xmlns:a16="http://schemas.microsoft.com/office/drawing/2014/main" id="{FAE8B3BA-C1FE-F093-D00F-0628CCA1772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35A70D8-45DA-EDA1-A3E5-23558180CB4C}"/>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498503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B419-007A-CA20-C268-C55DFB42E2F3}"/>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760AC9CA-3BB5-E108-81FB-2D208FB30B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FDEB630-69EF-B436-9477-C54480612EBC}"/>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5" name="Footer Placeholder 4">
            <a:extLst>
              <a:ext uri="{FF2B5EF4-FFF2-40B4-BE49-F238E27FC236}">
                <a16:creationId xmlns:a16="http://schemas.microsoft.com/office/drawing/2014/main" id="{283E22EB-4669-F467-5493-02BE2927239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4892776-94AF-08B6-F5A8-EB0BE8584AEE}"/>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290404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FC8E37-76AC-4E40-DDFD-0A29170211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BA14015B-2D4F-4B88-38FB-C2AB95539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3E0D5CFE-8584-C041-79FA-F8502F4CF866}"/>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5" name="Footer Placeholder 4">
            <a:extLst>
              <a:ext uri="{FF2B5EF4-FFF2-40B4-BE49-F238E27FC236}">
                <a16:creationId xmlns:a16="http://schemas.microsoft.com/office/drawing/2014/main" id="{82FD91A0-5980-91AD-352E-3DB6B9A8E59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0500A491-A1F0-ED18-870E-4111BC83E724}"/>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335267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62BF-726F-ABF7-7F1C-EE3235A04F40}"/>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6BA606A-CB4C-0F97-C6D6-60A023BF2B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BD6248A0-E771-CD47-22D7-DF36283E2B65}"/>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5" name="Footer Placeholder 4">
            <a:extLst>
              <a:ext uri="{FF2B5EF4-FFF2-40B4-BE49-F238E27FC236}">
                <a16:creationId xmlns:a16="http://schemas.microsoft.com/office/drawing/2014/main" id="{D424D3F7-A87E-9868-2A44-B0CAF613087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A3104BC-5F07-56B3-F205-DD66160D9421}"/>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3340535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8EAC-FE0A-2555-FAF8-4397ADE7C4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B9113405-8361-2877-8D21-30AFCCEB4D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4F7DCA-651C-4844-C01E-65D83F36F5A6}"/>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5" name="Footer Placeholder 4">
            <a:extLst>
              <a:ext uri="{FF2B5EF4-FFF2-40B4-BE49-F238E27FC236}">
                <a16:creationId xmlns:a16="http://schemas.microsoft.com/office/drawing/2014/main" id="{9A4E8625-21CD-D126-587F-5E560DB8CBE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8A32CA8-4061-D545-A3EF-4C5151B8FDB7}"/>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656173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C55C-4883-5D1C-C3E8-4738FD47C22B}"/>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18FF9AA-0EE4-B13F-E631-FBFBD0620C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C05AD338-AAF2-271D-F7E7-0BCEDC3286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4DFBF91-10E6-6800-872E-AE9E09E32889}"/>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6" name="Footer Placeholder 5">
            <a:extLst>
              <a:ext uri="{FF2B5EF4-FFF2-40B4-BE49-F238E27FC236}">
                <a16:creationId xmlns:a16="http://schemas.microsoft.com/office/drawing/2014/main" id="{D8063C6B-B810-31D8-DCFD-545EAA0AD0B6}"/>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22653958-DCE6-512B-9BDF-B547DF9B125E}"/>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248783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F181-7E63-C669-9B03-39A80DA514FE}"/>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24F1434D-95DF-13ED-CFD6-D110F2C29A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657387-C1FB-C916-9975-8950D5524C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ED004AE0-092B-1003-BF1D-C4888B674A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638908-845A-6AC6-E9C3-3FE7D27794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3C753F36-6D2D-E427-9EA3-A77442DA7C0D}"/>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8" name="Footer Placeholder 7">
            <a:extLst>
              <a:ext uri="{FF2B5EF4-FFF2-40B4-BE49-F238E27FC236}">
                <a16:creationId xmlns:a16="http://schemas.microsoft.com/office/drawing/2014/main" id="{812D5134-E278-49C6-D127-EC2D4801764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70F391F0-CF5C-3E5D-2ABF-EFCABD4F9106}"/>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2545972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EBE8-0B7E-0A1E-79EF-4E449DF5EB5B}"/>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13535C6C-822B-7ACE-DA56-2A4EDA819ACA}"/>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4" name="Footer Placeholder 3">
            <a:extLst>
              <a:ext uri="{FF2B5EF4-FFF2-40B4-BE49-F238E27FC236}">
                <a16:creationId xmlns:a16="http://schemas.microsoft.com/office/drawing/2014/main" id="{2E3B325C-E045-D4CA-7A02-4E063131A400}"/>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C91C229-C9CD-1C3D-B5AE-015DA3404D9C}"/>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11524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CBF0F-68B1-5DF2-566F-4684195C461D}"/>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3" name="Footer Placeholder 2">
            <a:extLst>
              <a:ext uri="{FF2B5EF4-FFF2-40B4-BE49-F238E27FC236}">
                <a16:creationId xmlns:a16="http://schemas.microsoft.com/office/drawing/2014/main" id="{F12A7475-D6A0-2DD3-210B-C642D5A98089}"/>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1B74E5A-4E2E-C23D-0472-EC009BF721AF}"/>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3749110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AFBD6-A00C-39B8-3F32-E8F3BA7FB2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0E819232-1CE2-249C-72D8-FF38133775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79897EB0-873B-64DD-1835-E7D83AEF7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F96FF-A4D8-277B-2276-CDBAA91AC8E1}"/>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6" name="Footer Placeholder 5">
            <a:extLst>
              <a:ext uri="{FF2B5EF4-FFF2-40B4-BE49-F238E27FC236}">
                <a16:creationId xmlns:a16="http://schemas.microsoft.com/office/drawing/2014/main" id="{91C6D193-E37E-66C3-6480-E4726B2C057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B9F7C72-8973-F869-2C37-64C22318B58C}"/>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70967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5B5A-3A83-1999-C440-A9D995069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523CCD8F-F451-566B-6047-EA476048C3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5FCBEA39-0D7B-2BCC-EBC8-C95CED7A6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E5659A-9770-5AA9-94C9-414B58C33688}"/>
              </a:ext>
            </a:extLst>
          </p:cNvPr>
          <p:cNvSpPr>
            <a:spLocks noGrp="1"/>
          </p:cNvSpPr>
          <p:nvPr>
            <p:ph type="dt" sz="half" idx="10"/>
          </p:nvPr>
        </p:nvSpPr>
        <p:spPr/>
        <p:txBody>
          <a:bodyPr/>
          <a:lstStyle/>
          <a:p>
            <a:fld id="{0585AB6C-B63F-44E8-894F-AFCF2FF2BDD7}" type="datetimeFigureOut">
              <a:rPr lang="en-DE" smtClean="0"/>
              <a:t>12/02/2024</a:t>
            </a:fld>
            <a:endParaRPr lang="en-DE"/>
          </a:p>
        </p:txBody>
      </p:sp>
      <p:sp>
        <p:nvSpPr>
          <p:cNvPr id="6" name="Footer Placeholder 5">
            <a:extLst>
              <a:ext uri="{FF2B5EF4-FFF2-40B4-BE49-F238E27FC236}">
                <a16:creationId xmlns:a16="http://schemas.microsoft.com/office/drawing/2014/main" id="{A11C208F-D86D-E993-884F-01D5C3A46342}"/>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A6D8D36-969F-2BED-5E58-3079469D862B}"/>
              </a:ext>
            </a:extLst>
          </p:cNvPr>
          <p:cNvSpPr>
            <a:spLocks noGrp="1"/>
          </p:cNvSpPr>
          <p:nvPr>
            <p:ph type="sldNum" sz="quarter" idx="12"/>
          </p:nvPr>
        </p:nvSpPr>
        <p:spPr/>
        <p:txBody>
          <a:bodyPr/>
          <a:lstStyle/>
          <a:p>
            <a:fld id="{273E0AB3-8CD3-4A94-81C1-E3A218F5251A}" type="slidenum">
              <a:rPr lang="en-DE" smtClean="0"/>
              <a:t>‹#›</a:t>
            </a:fld>
            <a:endParaRPr lang="en-DE"/>
          </a:p>
        </p:txBody>
      </p:sp>
    </p:spTree>
    <p:extLst>
      <p:ext uri="{BB962C8B-B14F-4D97-AF65-F5344CB8AC3E}">
        <p14:creationId xmlns:p14="http://schemas.microsoft.com/office/powerpoint/2010/main" val="2179652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BF693A-1272-16E8-C11A-21E1336BD5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36DA40AE-3CCA-0757-87AB-DD677B1A93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4F89D71E-EA28-E506-46C7-3D8C420AB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5AB6C-B63F-44E8-894F-AFCF2FF2BDD7}" type="datetimeFigureOut">
              <a:rPr lang="en-DE" smtClean="0"/>
              <a:t>12/02/2024</a:t>
            </a:fld>
            <a:endParaRPr lang="en-DE"/>
          </a:p>
        </p:txBody>
      </p:sp>
      <p:sp>
        <p:nvSpPr>
          <p:cNvPr id="5" name="Footer Placeholder 4">
            <a:extLst>
              <a:ext uri="{FF2B5EF4-FFF2-40B4-BE49-F238E27FC236}">
                <a16:creationId xmlns:a16="http://schemas.microsoft.com/office/drawing/2014/main" id="{2A7C31A6-216E-91D4-0648-3FB3ED3DA3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5FBB7D8F-13E1-FC2A-6C3D-10B2F100E1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E0AB3-8CD3-4A94-81C1-E3A218F5251A}" type="slidenum">
              <a:rPr lang="en-DE" smtClean="0"/>
              <a:t>‹#›</a:t>
            </a:fld>
            <a:endParaRPr lang="en-DE"/>
          </a:p>
        </p:txBody>
      </p:sp>
    </p:spTree>
    <p:extLst>
      <p:ext uri="{BB962C8B-B14F-4D97-AF65-F5344CB8AC3E}">
        <p14:creationId xmlns:p14="http://schemas.microsoft.com/office/powerpoint/2010/main" val="4103109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605EB-1727-B133-C787-D9C538EE6003}"/>
              </a:ext>
            </a:extLst>
          </p:cNvPr>
          <p:cNvSpPr>
            <a:spLocks noGrp="1"/>
          </p:cNvSpPr>
          <p:nvPr>
            <p:ph type="ctrTitle"/>
          </p:nvPr>
        </p:nvSpPr>
        <p:spPr>
          <a:xfrm>
            <a:off x="1524000" y="1429934"/>
            <a:ext cx="9144000" cy="2551862"/>
          </a:xfrm>
        </p:spPr>
        <p:txBody>
          <a:bodyPr>
            <a:normAutofit/>
          </a:bodyPr>
          <a:lstStyle/>
          <a:p>
            <a:r>
              <a:rPr lang="de-DE" sz="2800" dirty="0"/>
              <a:t>Seminar Internet </a:t>
            </a:r>
            <a:r>
              <a:rPr lang="de-DE" sz="2800" dirty="0" err="1"/>
              <a:t>Resilience</a:t>
            </a:r>
            <a:br>
              <a:rPr lang="de-DE" sz="2800" dirty="0"/>
            </a:br>
            <a:br>
              <a:rPr lang="de-DE" sz="3200" dirty="0"/>
            </a:br>
            <a:r>
              <a:rPr lang="de-DE" sz="3200" b="1" dirty="0"/>
              <a:t>Internet </a:t>
            </a:r>
            <a:r>
              <a:rPr lang="de-DE" sz="3200" b="1" dirty="0" err="1"/>
              <a:t>weather</a:t>
            </a:r>
            <a:r>
              <a:rPr lang="de-DE" sz="3200" b="1" dirty="0"/>
              <a:t> </a:t>
            </a:r>
            <a:r>
              <a:rPr lang="de-DE" sz="3200" b="1" dirty="0" err="1"/>
              <a:t>maps</a:t>
            </a:r>
            <a:r>
              <a:rPr lang="de-DE" sz="3200" b="1" dirty="0"/>
              <a:t> and </a:t>
            </a:r>
            <a:r>
              <a:rPr lang="de-DE" sz="3200" b="1" dirty="0" err="1"/>
              <a:t>statistics</a:t>
            </a:r>
            <a:r>
              <a:rPr lang="de-DE" sz="3200" b="1" dirty="0"/>
              <a:t>: </a:t>
            </a:r>
            <a:br>
              <a:rPr lang="de-DE" sz="3200" b="1" dirty="0"/>
            </a:br>
            <a:r>
              <a:rPr lang="de-DE" sz="3200" b="1" dirty="0" err="1"/>
              <a:t>Which</a:t>
            </a:r>
            <a:r>
              <a:rPr lang="de-DE" sz="3200" b="1" dirty="0"/>
              <a:t> </a:t>
            </a:r>
            <a:r>
              <a:rPr lang="de-DE" sz="3200" b="1" dirty="0" err="1"/>
              <a:t>ones</a:t>
            </a:r>
            <a:r>
              <a:rPr lang="de-DE" sz="3200" b="1" dirty="0"/>
              <a:t> </a:t>
            </a:r>
            <a:r>
              <a:rPr lang="de-DE" sz="3200" b="1" dirty="0" err="1"/>
              <a:t>exist</a:t>
            </a:r>
            <a:r>
              <a:rPr lang="de-DE" sz="3200" b="1" dirty="0"/>
              <a:t>?</a:t>
            </a:r>
            <a:br>
              <a:rPr lang="de-DE" sz="3200" b="1" dirty="0"/>
            </a:br>
            <a:endParaRPr lang="en-DE" sz="3200" b="1" dirty="0"/>
          </a:p>
        </p:txBody>
      </p:sp>
      <p:sp>
        <p:nvSpPr>
          <p:cNvPr id="3" name="Subtitle 2">
            <a:extLst>
              <a:ext uri="{FF2B5EF4-FFF2-40B4-BE49-F238E27FC236}">
                <a16:creationId xmlns:a16="http://schemas.microsoft.com/office/drawing/2014/main" id="{0F1CBBA6-F64B-FA36-CED2-3794A43A435F}"/>
              </a:ext>
            </a:extLst>
          </p:cNvPr>
          <p:cNvSpPr>
            <a:spLocks noGrp="1"/>
          </p:cNvSpPr>
          <p:nvPr>
            <p:ph type="subTitle" idx="1"/>
          </p:nvPr>
        </p:nvSpPr>
        <p:spPr>
          <a:xfrm>
            <a:off x="1524000" y="3848793"/>
            <a:ext cx="9144000" cy="1886844"/>
          </a:xfrm>
        </p:spPr>
        <p:txBody>
          <a:bodyPr>
            <a:normAutofit/>
          </a:bodyPr>
          <a:lstStyle/>
          <a:p>
            <a:r>
              <a:rPr lang="de-DE" sz="2000" dirty="0">
                <a:solidFill>
                  <a:schemeClr val="bg1">
                    <a:lumMod val="50000"/>
                  </a:schemeClr>
                </a:solidFill>
              </a:rPr>
              <a:t>Bashar Khoulani</a:t>
            </a:r>
          </a:p>
          <a:p>
            <a:r>
              <a:rPr lang="de-DE" sz="2000" dirty="0">
                <a:solidFill>
                  <a:schemeClr val="bg1">
                    <a:lumMod val="50000"/>
                  </a:schemeClr>
                </a:solidFill>
              </a:rPr>
              <a:t>12.02.2024</a:t>
            </a:r>
            <a:endParaRPr lang="en-DE" sz="2000" dirty="0">
              <a:solidFill>
                <a:schemeClr val="bg1">
                  <a:lumMod val="50000"/>
                </a:schemeClr>
              </a:solidFill>
            </a:endParaRPr>
          </a:p>
        </p:txBody>
      </p:sp>
    </p:spTree>
    <p:extLst>
      <p:ext uri="{BB962C8B-B14F-4D97-AF65-F5344CB8AC3E}">
        <p14:creationId xmlns:p14="http://schemas.microsoft.com/office/powerpoint/2010/main" val="3193682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05D25-CF52-BC48-BA9F-18D44C8F63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39CB6-22AB-97E1-B3E6-1CCACF9CED1D}"/>
              </a:ext>
            </a:extLst>
          </p:cNvPr>
          <p:cNvSpPr>
            <a:spLocks noGrp="1"/>
          </p:cNvSpPr>
          <p:nvPr>
            <p:ph idx="1"/>
          </p:nvPr>
        </p:nvSpPr>
        <p:spPr/>
        <p:txBody>
          <a:bodyPr/>
          <a:lstStyle/>
          <a:p>
            <a:r>
              <a:rPr lang="en-US" dirty="0" err="1"/>
              <a:t>Anomalieerkennung</a:t>
            </a:r>
            <a:endParaRPr lang="en-US" dirty="0"/>
          </a:p>
          <a:p>
            <a:r>
              <a:rPr lang="en-US" dirty="0" err="1"/>
              <a:t>Benutzererfahrung</a:t>
            </a:r>
            <a:endParaRPr lang="en-US" dirty="0"/>
          </a:p>
          <a:p>
            <a:r>
              <a:rPr lang="en-US" dirty="0" err="1"/>
              <a:t>Netzwerkverwaltung</a:t>
            </a:r>
            <a:endParaRPr lang="en-US" dirty="0"/>
          </a:p>
          <a:p>
            <a:endParaRPr lang="en-DE" dirty="0"/>
          </a:p>
        </p:txBody>
      </p:sp>
      <p:sp>
        <p:nvSpPr>
          <p:cNvPr id="4" name="Title 1">
            <a:extLst>
              <a:ext uri="{FF2B5EF4-FFF2-40B4-BE49-F238E27FC236}">
                <a16:creationId xmlns:a16="http://schemas.microsoft.com/office/drawing/2014/main" id="{940190F4-B269-AC93-5E7F-60F50E9E434D}"/>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Warum Internet Wetterkarten?</a:t>
            </a:r>
            <a:endParaRPr lang="en-DE" sz="4000" dirty="0"/>
          </a:p>
        </p:txBody>
      </p:sp>
    </p:spTree>
    <p:extLst>
      <p:ext uri="{BB962C8B-B14F-4D97-AF65-F5344CB8AC3E}">
        <p14:creationId xmlns:p14="http://schemas.microsoft.com/office/powerpoint/2010/main" val="2739329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7D52-9E81-4669-D782-751438ED239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B19AF-62A9-F54A-01B6-3E4936FBC125}"/>
              </a:ext>
            </a:extLst>
          </p:cNvPr>
          <p:cNvSpPr>
            <a:spLocks noGrp="1"/>
          </p:cNvSpPr>
          <p:nvPr>
            <p:ph idx="1"/>
          </p:nvPr>
        </p:nvSpPr>
        <p:spPr/>
        <p:txBody>
          <a:bodyPr/>
          <a:lstStyle/>
          <a:p>
            <a:r>
              <a:rPr lang="en-US" dirty="0" err="1"/>
              <a:t>Anomalieerkennung</a:t>
            </a:r>
            <a:endParaRPr lang="en-US" dirty="0"/>
          </a:p>
          <a:p>
            <a:r>
              <a:rPr lang="en-US" dirty="0" err="1"/>
              <a:t>Benutzererfahrung</a:t>
            </a:r>
            <a:endParaRPr lang="en-US" dirty="0"/>
          </a:p>
          <a:p>
            <a:r>
              <a:rPr lang="en-US" dirty="0" err="1"/>
              <a:t>Netzwerkverwaltung</a:t>
            </a:r>
            <a:endParaRPr lang="en-US" dirty="0"/>
          </a:p>
          <a:p>
            <a:endParaRPr lang="en-DE" dirty="0"/>
          </a:p>
        </p:txBody>
      </p:sp>
      <p:sp>
        <p:nvSpPr>
          <p:cNvPr id="4" name="Title 1">
            <a:extLst>
              <a:ext uri="{FF2B5EF4-FFF2-40B4-BE49-F238E27FC236}">
                <a16:creationId xmlns:a16="http://schemas.microsoft.com/office/drawing/2014/main" id="{848149D4-D7F7-1245-49C1-F03E00407F01}"/>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Warum Internet Wetterkarten?</a:t>
            </a:r>
            <a:endParaRPr lang="en-DE" sz="4000" dirty="0"/>
          </a:p>
        </p:txBody>
      </p:sp>
      <p:pic>
        <p:nvPicPr>
          <p:cNvPr id="5" name="Picture 4" descr="A traffic jam on a road&#10;&#10;Description automatically generated">
            <a:extLst>
              <a:ext uri="{FF2B5EF4-FFF2-40B4-BE49-F238E27FC236}">
                <a16:creationId xmlns:a16="http://schemas.microsoft.com/office/drawing/2014/main" id="{ABCF35EB-0FA3-F0AE-AF03-188F1E8EC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8495" y="2513951"/>
            <a:ext cx="5275305" cy="2974686"/>
          </a:xfrm>
          <a:prstGeom prst="rect">
            <a:avLst/>
          </a:prstGeom>
        </p:spPr>
      </p:pic>
      <p:sp>
        <p:nvSpPr>
          <p:cNvPr id="8" name="TextBox 7">
            <a:extLst>
              <a:ext uri="{FF2B5EF4-FFF2-40B4-BE49-F238E27FC236}">
                <a16:creationId xmlns:a16="http://schemas.microsoft.com/office/drawing/2014/main" id="{D3CEB0DD-239E-A87D-3B87-743230F12A9F}"/>
              </a:ext>
            </a:extLst>
          </p:cNvPr>
          <p:cNvSpPr txBox="1"/>
          <p:nvPr/>
        </p:nvSpPr>
        <p:spPr>
          <a:xfrm>
            <a:off x="6096000" y="6492875"/>
            <a:ext cx="6078597" cy="307777"/>
          </a:xfrm>
          <a:prstGeom prst="rect">
            <a:avLst/>
          </a:prstGeom>
          <a:noFill/>
        </p:spPr>
        <p:txBody>
          <a:bodyPr wrap="square">
            <a:spAutoFit/>
          </a:bodyPr>
          <a:lstStyle/>
          <a:p>
            <a:r>
              <a:rPr lang="en-DE" sz="1400" dirty="0"/>
              <a:t>https://www.youtube.com/watch?v=iHzzSao6ypE</a:t>
            </a:r>
          </a:p>
        </p:txBody>
      </p:sp>
    </p:spTree>
    <p:extLst>
      <p:ext uri="{BB962C8B-B14F-4D97-AF65-F5344CB8AC3E}">
        <p14:creationId xmlns:p14="http://schemas.microsoft.com/office/powerpoint/2010/main" val="417957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35631-64C0-0A2A-11C6-822E4C9F87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93F63-C622-0B61-956A-BF45DC9A1359}"/>
              </a:ext>
            </a:extLst>
          </p:cNvPr>
          <p:cNvSpPr>
            <a:spLocks noGrp="1"/>
          </p:cNvSpPr>
          <p:nvPr>
            <p:ph idx="1"/>
          </p:nvPr>
        </p:nvSpPr>
        <p:spPr/>
        <p:txBody>
          <a:bodyPr/>
          <a:lstStyle/>
          <a:p>
            <a:r>
              <a:rPr lang="de-DE" dirty="0"/>
              <a:t>Datenschutz</a:t>
            </a:r>
          </a:p>
          <a:p>
            <a:pPr lvl="1"/>
            <a:endParaRPr lang="en-US" dirty="0"/>
          </a:p>
          <a:p>
            <a:endParaRPr lang="en-DE" dirty="0"/>
          </a:p>
        </p:txBody>
      </p:sp>
      <p:sp>
        <p:nvSpPr>
          <p:cNvPr id="4" name="Title 1">
            <a:extLst>
              <a:ext uri="{FF2B5EF4-FFF2-40B4-BE49-F238E27FC236}">
                <a16:creationId xmlns:a16="http://schemas.microsoft.com/office/drawing/2014/main" id="{919189CE-06B9-0993-6029-6A929D74C3BC}"/>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Warum keine Internet Wetterkarten?</a:t>
            </a:r>
            <a:endParaRPr lang="en-DE" sz="4000" dirty="0"/>
          </a:p>
        </p:txBody>
      </p:sp>
    </p:spTree>
    <p:extLst>
      <p:ext uri="{BB962C8B-B14F-4D97-AF65-F5344CB8AC3E}">
        <p14:creationId xmlns:p14="http://schemas.microsoft.com/office/powerpoint/2010/main" val="4037536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11C49-FFFA-F3E1-BF77-E997F378592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78C1EF-E9BC-9730-CCB9-87D80112F36F}"/>
              </a:ext>
            </a:extLst>
          </p:cNvPr>
          <p:cNvSpPr>
            <a:spLocks noGrp="1"/>
          </p:cNvSpPr>
          <p:nvPr>
            <p:ph idx="1"/>
          </p:nvPr>
        </p:nvSpPr>
        <p:spPr/>
        <p:txBody>
          <a:bodyPr/>
          <a:lstStyle/>
          <a:p>
            <a:r>
              <a:rPr lang="de-DE" dirty="0"/>
              <a:t>Datenschutz</a:t>
            </a:r>
          </a:p>
          <a:p>
            <a:pPr lvl="1"/>
            <a:endParaRPr lang="en-US" dirty="0"/>
          </a:p>
          <a:p>
            <a:endParaRPr lang="en-DE" dirty="0"/>
          </a:p>
        </p:txBody>
      </p:sp>
      <p:sp>
        <p:nvSpPr>
          <p:cNvPr id="4" name="Title 1">
            <a:extLst>
              <a:ext uri="{FF2B5EF4-FFF2-40B4-BE49-F238E27FC236}">
                <a16:creationId xmlns:a16="http://schemas.microsoft.com/office/drawing/2014/main" id="{B782B0E1-E5CC-5795-3FB0-AA212A5385C5}"/>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Warum keine Internet Wetterkarten?</a:t>
            </a:r>
            <a:endParaRPr lang="en-DE" sz="4000" dirty="0"/>
          </a:p>
        </p:txBody>
      </p:sp>
      <p:pic>
        <p:nvPicPr>
          <p:cNvPr id="1028" name="Picture 4" descr="undefined">
            <a:extLst>
              <a:ext uri="{FF2B5EF4-FFF2-40B4-BE49-F238E27FC236}">
                <a16:creationId xmlns:a16="http://schemas.microsoft.com/office/drawing/2014/main" id="{6ACC236F-8C35-F7E8-9CF8-445BF94DF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053" y="2435196"/>
            <a:ext cx="6544611" cy="29847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CC7F6D-24AB-1801-998F-723993EEAAA2}"/>
              </a:ext>
            </a:extLst>
          </p:cNvPr>
          <p:cNvSpPr txBox="1"/>
          <p:nvPr/>
        </p:nvSpPr>
        <p:spPr>
          <a:xfrm>
            <a:off x="6096000" y="6492875"/>
            <a:ext cx="6078597" cy="307777"/>
          </a:xfrm>
          <a:prstGeom prst="rect">
            <a:avLst/>
          </a:prstGeom>
          <a:noFill/>
        </p:spPr>
        <p:txBody>
          <a:bodyPr wrap="square">
            <a:spAutoFit/>
          </a:bodyPr>
          <a:lstStyle/>
          <a:p>
            <a:r>
              <a:rPr lang="en-US" sz="1400" dirty="0"/>
              <a:t>https://en.wikipedia.org/wiki/Internet_Protocol_version_4</a:t>
            </a:r>
            <a:endParaRPr lang="en-DE" sz="1400" dirty="0"/>
          </a:p>
        </p:txBody>
      </p:sp>
      <p:cxnSp>
        <p:nvCxnSpPr>
          <p:cNvPr id="2" name="Straight Connector 1">
            <a:extLst>
              <a:ext uri="{FF2B5EF4-FFF2-40B4-BE49-F238E27FC236}">
                <a16:creationId xmlns:a16="http://schemas.microsoft.com/office/drawing/2014/main" id="{3C657E18-0E00-A2A8-98A4-7455E1C5CAA5}"/>
              </a:ext>
            </a:extLst>
          </p:cNvPr>
          <p:cNvCxnSpPr>
            <a:cxnSpLocks/>
          </p:cNvCxnSpPr>
          <p:nvPr/>
        </p:nvCxnSpPr>
        <p:spPr>
          <a:xfrm flipH="1">
            <a:off x="5261956" y="4655127"/>
            <a:ext cx="5295208" cy="606829"/>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1844E46-E286-8082-7456-C55509D43142}"/>
              </a:ext>
            </a:extLst>
          </p:cNvPr>
          <p:cNvCxnSpPr/>
          <p:nvPr/>
        </p:nvCxnSpPr>
        <p:spPr>
          <a:xfrm>
            <a:off x="5237018" y="4655127"/>
            <a:ext cx="5320146" cy="631768"/>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465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492CF-612E-C84F-2E33-A7CD10616F7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916F8B-98EB-520F-285B-DEA066018662}"/>
              </a:ext>
            </a:extLst>
          </p:cNvPr>
          <p:cNvSpPr>
            <a:spLocks noGrp="1"/>
          </p:cNvSpPr>
          <p:nvPr>
            <p:ph idx="1"/>
          </p:nvPr>
        </p:nvSpPr>
        <p:spPr/>
        <p:txBody>
          <a:bodyPr/>
          <a:lstStyle/>
          <a:p>
            <a:r>
              <a:rPr lang="de-DE" dirty="0"/>
              <a:t>Datenschutz</a:t>
            </a:r>
          </a:p>
          <a:p>
            <a:pPr lvl="1"/>
            <a:endParaRPr lang="en-US" dirty="0"/>
          </a:p>
          <a:p>
            <a:endParaRPr lang="en-DE" dirty="0"/>
          </a:p>
        </p:txBody>
      </p:sp>
      <p:sp>
        <p:nvSpPr>
          <p:cNvPr id="4" name="Title 1">
            <a:extLst>
              <a:ext uri="{FF2B5EF4-FFF2-40B4-BE49-F238E27FC236}">
                <a16:creationId xmlns:a16="http://schemas.microsoft.com/office/drawing/2014/main" id="{001F368C-DF85-F77E-3667-E64B59824AF8}"/>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Warum keine Internet Wetterkarten?</a:t>
            </a:r>
            <a:endParaRPr lang="en-DE" sz="4000" dirty="0"/>
          </a:p>
        </p:txBody>
      </p:sp>
      <p:pic>
        <p:nvPicPr>
          <p:cNvPr id="1028" name="Picture 4" descr="undefined">
            <a:extLst>
              <a:ext uri="{FF2B5EF4-FFF2-40B4-BE49-F238E27FC236}">
                <a16:creationId xmlns:a16="http://schemas.microsoft.com/office/drawing/2014/main" id="{E63BA149-84E0-9B3B-E742-885FD373B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053" y="2435196"/>
            <a:ext cx="6544611" cy="29847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A0B439-F34E-3B3E-4F95-6E8CCE76D0CD}"/>
              </a:ext>
            </a:extLst>
          </p:cNvPr>
          <p:cNvSpPr txBox="1"/>
          <p:nvPr/>
        </p:nvSpPr>
        <p:spPr>
          <a:xfrm>
            <a:off x="6096000" y="6492875"/>
            <a:ext cx="6078597" cy="307777"/>
          </a:xfrm>
          <a:prstGeom prst="rect">
            <a:avLst/>
          </a:prstGeom>
          <a:noFill/>
        </p:spPr>
        <p:txBody>
          <a:bodyPr wrap="square">
            <a:spAutoFit/>
          </a:bodyPr>
          <a:lstStyle/>
          <a:p>
            <a:r>
              <a:rPr lang="en-US" sz="1400" dirty="0"/>
              <a:t>https://en.wikipedia.org/wiki/Internet_Protocol_version_4</a:t>
            </a:r>
            <a:endParaRPr lang="en-DE" sz="1400" dirty="0"/>
          </a:p>
        </p:txBody>
      </p:sp>
      <p:cxnSp>
        <p:nvCxnSpPr>
          <p:cNvPr id="2" name="Straight Connector 1">
            <a:extLst>
              <a:ext uri="{FF2B5EF4-FFF2-40B4-BE49-F238E27FC236}">
                <a16:creationId xmlns:a16="http://schemas.microsoft.com/office/drawing/2014/main" id="{DD1E01ED-8515-63A3-3F7D-DB99458EAB28}"/>
              </a:ext>
            </a:extLst>
          </p:cNvPr>
          <p:cNvCxnSpPr>
            <a:cxnSpLocks/>
          </p:cNvCxnSpPr>
          <p:nvPr/>
        </p:nvCxnSpPr>
        <p:spPr>
          <a:xfrm flipH="1">
            <a:off x="5261956" y="4655127"/>
            <a:ext cx="5295208" cy="606829"/>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EA56216-8A15-842C-D506-90B9886975E8}"/>
              </a:ext>
            </a:extLst>
          </p:cNvPr>
          <p:cNvCxnSpPr/>
          <p:nvPr/>
        </p:nvCxnSpPr>
        <p:spPr>
          <a:xfrm>
            <a:off x="5237018" y="4655127"/>
            <a:ext cx="5320146" cy="631768"/>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8FF193-AA85-F977-DAC8-D1181D28A706}"/>
              </a:ext>
            </a:extLst>
          </p:cNvPr>
          <p:cNvCxnSpPr>
            <a:cxnSpLocks/>
          </p:cNvCxnSpPr>
          <p:nvPr/>
        </p:nvCxnSpPr>
        <p:spPr>
          <a:xfrm>
            <a:off x="5232169" y="3486870"/>
            <a:ext cx="5324995" cy="411191"/>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D75F67-DB20-C888-13AD-BB87C9030A57}"/>
              </a:ext>
            </a:extLst>
          </p:cNvPr>
          <p:cNvCxnSpPr>
            <a:cxnSpLocks/>
          </p:cNvCxnSpPr>
          <p:nvPr/>
        </p:nvCxnSpPr>
        <p:spPr>
          <a:xfrm flipH="1">
            <a:off x="5261956" y="3461931"/>
            <a:ext cx="5295208" cy="423632"/>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804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83114-8A02-FDED-444C-32B755ECFD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12E41-F612-66B4-FB2F-F252D1A69011}"/>
              </a:ext>
            </a:extLst>
          </p:cNvPr>
          <p:cNvSpPr>
            <a:spLocks noGrp="1"/>
          </p:cNvSpPr>
          <p:nvPr>
            <p:ph idx="1"/>
          </p:nvPr>
        </p:nvSpPr>
        <p:spPr/>
        <p:txBody>
          <a:bodyPr/>
          <a:lstStyle/>
          <a:p>
            <a:r>
              <a:rPr lang="de-DE" dirty="0"/>
              <a:t>Datenschutz</a:t>
            </a:r>
          </a:p>
          <a:p>
            <a:pPr lvl="1"/>
            <a:r>
              <a:rPr lang="de-DE" dirty="0"/>
              <a:t>Großer Overhead</a:t>
            </a:r>
          </a:p>
          <a:p>
            <a:pPr lvl="1"/>
            <a:endParaRPr lang="en-US" dirty="0"/>
          </a:p>
          <a:p>
            <a:endParaRPr lang="en-DE" dirty="0"/>
          </a:p>
        </p:txBody>
      </p:sp>
      <p:sp>
        <p:nvSpPr>
          <p:cNvPr id="4" name="Title 1">
            <a:extLst>
              <a:ext uri="{FF2B5EF4-FFF2-40B4-BE49-F238E27FC236}">
                <a16:creationId xmlns:a16="http://schemas.microsoft.com/office/drawing/2014/main" id="{0E37618C-15DD-7BD4-CF63-0A990DC71546}"/>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Warum keine Internet Wetterkarten?</a:t>
            </a:r>
            <a:endParaRPr lang="en-DE" sz="4000" dirty="0"/>
          </a:p>
        </p:txBody>
      </p:sp>
      <p:pic>
        <p:nvPicPr>
          <p:cNvPr id="1028" name="Picture 4" descr="undefined">
            <a:extLst>
              <a:ext uri="{FF2B5EF4-FFF2-40B4-BE49-F238E27FC236}">
                <a16:creationId xmlns:a16="http://schemas.microsoft.com/office/drawing/2014/main" id="{23DBC731-4320-1839-AD68-1F343C95D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053" y="2435196"/>
            <a:ext cx="6544611" cy="29847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329745-FE97-E3C9-7734-8B208EC44802}"/>
              </a:ext>
            </a:extLst>
          </p:cNvPr>
          <p:cNvSpPr txBox="1"/>
          <p:nvPr/>
        </p:nvSpPr>
        <p:spPr>
          <a:xfrm>
            <a:off x="6096000" y="6492875"/>
            <a:ext cx="6078597" cy="307777"/>
          </a:xfrm>
          <a:prstGeom prst="rect">
            <a:avLst/>
          </a:prstGeom>
          <a:noFill/>
        </p:spPr>
        <p:txBody>
          <a:bodyPr wrap="square">
            <a:spAutoFit/>
          </a:bodyPr>
          <a:lstStyle/>
          <a:p>
            <a:r>
              <a:rPr lang="en-US" sz="1400" dirty="0"/>
              <a:t>https://en.wikipedia.org/wiki/Internet_Protocol_version_4</a:t>
            </a:r>
            <a:endParaRPr lang="en-DE" sz="1400" dirty="0"/>
          </a:p>
        </p:txBody>
      </p:sp>
      <p:cxnSp>
        <p:nvCxnSpPr>
          <p:cNvPr id="5" name="Straight Connector 4">
            <a:extLst>
              <a:ext uri="{FF2B5EF4-FFF2-40B4-BE49-F238E27FC236}">
                <a16:creationId xmlns:a16="http://schemas.microsoft.com/office/drawing/2014/main" id="{5AD874CF-7E1C-28FC-03AD-7ED2B1D38657}"/>
              </a:ext>
            </a:extLst>
          </p:cNvPr>
          <p:cNvCxnSpPr>
            <a:cxnSpLocks/>
          </p:cNvCxnSpPr>
          <p:nvPr/>
        </p:nvCxnSpPr>
        <p:spPr>
          <a:xfrm flipH="1">
            <a:off x="5261956" y="4655127"/>
            <a:ext cx="5295208" cy="606829"/>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F7CBD4-9691-CFCB-3676-A787146D9B24}"/>
              </a:ext>
            </a:extLst>
          </p:cNvPr>
          <p:cNvCxnSpPr/>
          <p:nvPr/>
        </p:nvCxnSpPr>
        <p:spPr>
          <a:xfrm>
            <a:off x="5237018" y="4655127"/>
            <a:ext cx="5320146" cy="631768"/>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FC8115-8774-F4A9-A40E-D87C4E57803D}"/>
              </a:ext>
            </a:extLst>
          </p:cNvPr>
          <p:cNvCxnSpPr>
            <a:cxnSpLocks/>
          </p:cNvCxnSpPr>
          <p:nvPr/>
        </p:nvCxnSpPr>
        <p:spPr>
          <a:xfrm>
            <a:off x="5232169" y="3486870"/>
            <a:ext cx="5324995" cy="411191"/>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D5068B3-B872-02C1-CC78-20FDD5306710}"/>
              </a:ext>
            </a:extLst>
          </p:cNvPr>
          <p:cNvCxnSpPr>
            <a:cxnSpLocks/>
          </p:cNvCxnSpPr>
          <p:nvPr/>
        </p:nvCxnSpPr>
        <p:spPr>
          <a:xfrm flipH="1">
            <a:off x="5261956" y="3461931"/>
            <a:ext cx="5295208" cy="423632"/>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488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C2A50-FD0E-1BF1-D65A-12C71BEEDCA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A73CB5-0063-AA66-177E-62B787999588}"/>
              </a:ext>
            </a:extLst>
          </p:cNvPr>
          <p:cNvSpPr>
            <a:spLocks noGrp="1"/>
          </p:cNvSpPr>
          <p:nvPr>
            <p:ph idx="1"/>
          </p:nvPr>
        </p:nvSpPr>
        <p:spPr/>
        <p:txBody>
          <a:bodyPr/>
          <a:lstStyle/>
          <a:p>
            <a:r>
              <a:rPr lang="de-DE" dirty="0"/>
              <a:t>Datenschutz</a:t>
            </a:r>
          </a:p>
          <a:p>
            <a:pPr lvl="1"/>
            <a:r>
              <a:rPr lang="de-DE" dirty="0"/>
              <a:t>Großer Overhead</a:t>
            </a:r>
          </a:p>
          <a:p>
            <a:r>
              <a:rPr lang="en-US" dirty="0" err="1"/>
              <a:t>Datenarchiv</a:t>
            </a:r>
            <a:endParaRPr lang="en-US" dirty="0"/>
          </a:p>
          <a:p>
            <a:endParaRPr lang="en-DE" dirty="0"/>
          </a:p>
        </p:txBody>
      </p:sp>
      <p:sp>
        <p:nvSpPr>
          <p:cNvPr id="4" name="Title 1">
            <a:extLst>
              <a:ext uri="{FF2B5EF4-FFF2-40B4-BE49-F238E27FC236}">
                <a16:creationId xmlns:a16="http://schemas.microsoft.com/office/drawing/2014/main" id="{224B7A47-8240-5B89-D8AD-21DCD1DA8FE9}"/>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Warum keine Internet Wetterkarten?</a:t>
            </a:r>
            <a:endParaRPr lang="en-DE" sz="4000" dirty="0"/>
          </a:p>
        </p:txBody>
      </p:sp>
      <p:pic>
        <p:nvPicPr>
          <p:cNvPr id="1028" name="Picture 4" descr="undefined">
            <a:extLst>
              <a:ext uri="{FF2B5EF4-FFF2-40B4-BE49-F238E27FC236}">
                <a16:creationId xmlns:a16="http://schemas.microsoft.com/office/drawing/2014/main" id="{A85E9A02-0A50-CE94-EC7D-E46249425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053" y="2435196"/>
            <a:ext cx="6544611" cy="29847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E892AA-D7F4-7BBA-1EB6-26646AF01524}"/>
              </a:ext>
            </a:extLst>
          </p:cNvPr>
          <p:cNvSpPr txBox="1"/>
          <p:nvPr/>
        </p:nvSpPr>
        <p:spPr>
          <a:xfrm>
            <a:off x="6096000" y="6492875"/>
            <a:ext cx="6078597" cy="307777"/>
          </a:xfrm>
          <a:prstGeom prst="rect">
            <a:avLst/>
          </a:prstGeom>
          <a:noFill/>
        </p:spPr>
        <p:txBody>
          <a:bodyPr wrap="square">
            <a:spAutoFit/>
          </a:bodyPr>
          <a:lstStyle/>
          <a:p>
            <a:r>
              <a:rPr lang="en-US" sz="1400" dirty="0"/>
              <a:t>https://en.wikipedia.org/wiki/Internet_Protocol_version_4</a:t>
            </a:r>
            <a:endParaRPr lang="en-DE" sz="1400" dirty="0"/>
          </a:p>
        </p:txBody>
      </p:sp>
      <p:cxnSp>
        <p:nvCxnSpPr>
          <p:cNvPr id="5" name="Straight Connector 4">
            <a:extLst>
              <a:ext uri="{FF2B5EF4-FFF2-40B4-BE49-F238E27FC236}">
                <a16:creationId xmlns:a16="http://schemas.microsoft.com/office/drawing/2014/main" id="{D543A1A1-E6ED-7E71-0502-F347BA885E04}"/>
              </a:ext>
            </a:extLst>
          </p:cNvPr>
          <p:cNvCxnSpPr>
            <a:cxnSpLocks/>
          </p:cNvCxnSpPr>
          <p:nvPr/>
        </p:nvCxnSpPr>
        <p:spPr>
          <a:xfrm flipH="1">
            <a:off x="5261956" y="4655127"/>
            <a:ext cx="5295208" cy="606829"/>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7EFDC4C-6763-94BE-C718-EA5D763B90EB}"/>
              </a:ext>
            </a:extLst>
          </p:cNvPr>
          <p:cNvCxnSpPr/>
          <p:nvPr/>
        </p:nvCxnSpPr>
        <p:spPr>
          <a:xfrm>
            <a:off x="5237018" y="4655127"/>
            <a:ext cx="5320146" cy="631768"/>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1C0540AC-6E46-3FE2-5FEE-174D4857B2B8}"/>
              </a:ext>
            </a:extLst>
          </p:cNvPr>
          <p:cNvCxnSpPr>
            <a:cxnSpLocks/>
          </p:cNvCxnSpPr>
          <p:nvPr/>
        </p:nvCxnSpPr>
        <p:spPr>
          <a:xfrm>
            <a:off x="5232169" y="3486870"/>
            <a:ext cx="5324995" cy="411191"/>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93A84C3-F412-D2A1-3F36-8372F3B79C56}"/>
              </a:ext>
            </a:extLst>
          </p:cNvPr>
          <p:cNvCxnSpPr>
            <a:cxnSpLocks/>
          </p:cNvCxnSpPr>
          <p:nvPr/>
        </p:nvCxnSpPr>
        <p:spPr>
          <a:xfrm flipH="1">
            <a:off x="5261956" y="3461931"/>
            <a:ext cx="5295208" cy="423632"/>
          </a:xfrm>
          <a:prstGeom prst="line">
            <a:avLst/>
          </a:prstGeom>
          <a:ln w="571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154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0C1DD-451D-3D96-1AE3-6CA9D70BD6D4}"/>
              </a:ext>
            </a:extLst>
          </p:cNvPr>
          <p:cNvSpPr>
            <a:spLocks noGrp="1"/>
          </p:cNvSpPr>
          <p:nvPr>
            <p:ph idx="1"/>
          </p:nvPr>
        </p:nvSpPr>
        <p:spPr>
          <a:xfrm>
            <a:off x="838200" y="1825625"/>
            <a:ext cx="5479473" cy="4351338"/>
          </a:xfrm>
        </p:spPr>
        <p:txBody>
          <a:bodyPr/>
          <a:lstStyle/>
          <a:p>
            <a:r>
              <a:rPr lang="en-US" b="1" i="0" dirty="0">
                <a:effectLst/>
                <a:latin typeface="Arial" panose="020B0604020202020204" pitchFamily="34" charset="0"/>
              </a:rPr>
              <a:t>M</a:t>
            </a:r>
            <a:r>
              <a:rPr lang="en-US" b="0" i="0" dirty="0">
                <a:effectLst/>
                <a:latin typeface="Arial" panose="020B0604020202020204" pitchFamily="34" charset="0"/>
              </a:rPr>
              <a:t>easurement and </a:t>
            </a:r>
            <a:r>
              <a:rPr lang="en-US" b="1" i="0" dirty="0">
                <a:effectLst/>
                <a:latin typeface="Arial" panose="020B0604020202020204" pitchFamily="34" charset="0"/>
              </a:rPr>
              <a:t>A</a:t>
            </a:r>
            <a:r>
              <a:rPr lang="en-US" b="0" i="0" dirty="0">
                <a:effectLst/>
                <a:latin typeface="Arial" panose="020B0604020202020204" pitchFamily="34" charset="0"/>
              </a:rPr>
              <a:t>nalysis on the </a:t>
            </a:r>
            <a:r>
              <a:rPr lang="en-US" b="1" i="0" dirty="0">
                <a:effectLst/>
                <a:latin typeface="Arial" panose="020B0604020202020204" pitchFamily="34" charset="0"/>
              </a:rPr>
              <a:t>W</a:t>
            </a:r>
            <a:r>
              <a:rPr lang="en-US" b="0" i="0" dirty="0">
                <a:effectLst/>
                <a:latin typeface="Arial" panose="020B0604020202020204" pitchFamily="34" charset="0"/>
              </a:rPr>
              <a:t>IDE </a:t>
            </a:r>
            <a:r>
              <a:rPr lang="en-US" b="1" i="0" dirty="0">
                <a:effectLst/>
                <a:latin typeface="Arial" panose="020B0604020202020204" pitchFamily="34" charset="0"/>
              </a:rPr>
              <a:t>I</a:t>
            </a:r>
            <a:r>
              <a:rPr lang="en-US" b="0" i="0" dirty="0">
                <a:effectLst/>
                <a:latin typeface="Arial" panose="020B0604020202020204" pitchFamily="34" charset="0"/>
              </a:rPr>
              <a:t>nternet</a:t>
            </a:r>
          </a:p>
          <a:p>
            <a:endParaRPr lang="en-DE" dirty="0"/>
          </a:p>
        </p:txBody>
      </p:sp>
      <p:pic>
        <p:nvPicPr>
          <p:cNvPr id="6" name="Picture 5" descr="A map of a network&#10;&#10;Description automatically generated">
            <a:extLst>
              <a:ext uri="{FF2B5EF4-FFF2-40B4-BE49-F238E27FC236}">
                <a16:creationId xmlns:a16="http://schemas.microsoft.com/office/drawing/2014/main" id="{EC76BEA8-2EDD-35A8-EDFB-27EDF55C2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5937569" cy="3339882"/>
          </a:xfrm>
          <a:prstGeom prst="rect">
            <a:avLst/>
          </a:prstGeom>
        </p:spPr>
      </p:pic>
      <p:sp>
        <p:nvSpPr>
          <p:cNvPr id="7" name="TextBox 6">
            <a:extLst>
              <a:ext uri="{FF2B5EF4-FFF2-40B4-BE49-F238E27FC236}">
                <a16:creationId xmlns:a16="http://schemas.microsoft.com/office/drawing/2014/main" id="{8E3069D1-7EB0-F3EE-1BED-0FDAA2B4A08A}"/>
              </a:ext>
            </a:extLst>
          </p:cNvPr>
          <p:cNvSpPr txBox="1"/>
          <p:nvPr/>
        </p:nvSpPr>
        <p:spPr>
          <a:xfrm>
            <a:off x="6096000" y="6492875"/>
            <a:ext cx="6078597" cy="307777"/>
          </a:xfrm>
          <a:prstGeom prst="rect">
            <a:avLst/>
          </a:prstGeom>
          <a:noFill/>
        </p:spPr>
        <p:txBody>
          <a:bodyPr wrap="square">
            <a:spAutoFit/>
          </a:bodyPr>
          <a:lstStyle/>
          <a:p>
            <a:r>
              <a:rPr lang="en-US" sz="1400" dirty="0"/>
              <a:t>https://www.wide.ad.jp/index_e.html</a:t>
            </a:r>
            <a:endParaRPr lang="en-DE" sz="1400" dirty="0"/>
          </a:p>
        </p:txBody>
      </p:sp>
      <p:sp>
        <p:nvSpPr>
          <p:cNvPr id="8" name="Title 1">
            <a:extLst>
              <a:ext uri="{FF2B5EF4-FFF2-40B4-BE49-F238E27FC236}">
                <a16:creationId xmlns:a16="http://schemas.microsoft.com/office/drawing/2014/main" id="{86A1AA52-8ACA-4270-FDE3-EAD52AF91B06}"/>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MAWI</a:t>
            </a:r>
            <a:endParaRPr lang="en-DE" sz="4000" dirty="0"/>
          </a:p>
        </p:txBody>
      </p:sp>
    </p:spTree>
    <p:extLst>
      <p:ext uri="{BB962C8B-B14F-4D97-AF65-F5344CB8AC3E}">
        <p14:creationId xmlns:p14="http://schemas.microsoft.com/office/powerpoint/2010/main" val="2374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10A83-693C-D4C2-B301-8FC49D7F349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FF4806-DD06-681B-5138-D82A2782031E}"/>
              </a:ext>
            </a:extLst>
          </p:cNvPr>
          <p:cNvSpPr>
            <a:spLocks noGrp="1"/>
          </p:cNvSpPr>
          <p:nvPr>
            <p:ph idx="1"/>
          </p:nvPr>
        </p:nvSpPr>
        <p:spPr>
          <a:xfrm>
            <a:off x="838200" y="1825625"/>
            <a:ext cx="5479473" cy="4351338"/>
          </a:xfrm>
        </p:spPr>
        <p:txBody>
          <a:bodyPr/>
          <a:lstStyle/>
          <a:p>
            <a:r>
              <a:rPr lang="en-US" b="1" i="0" dirty="0">
                <a:effectLst/>
                <a:latin typeface="Arial" panose="020B0604020202020204" pitchFamily="34" charset="0"/>
              </a:rPr>
              <a:t>M</a:t>
            </a:r>
            <a:r>
              <a:rPr lang="en-US" b="0" i="0" dirty="0">
                <a:effectLst/>
                <a:latin typeface="Arial" panose="020B0604020202020204" pitchFamily="34" charset="0"/>
              </a:rPr>
              <a:t>easurement and </a:t>
            </a:r>
            <a:r>
              <a:rPr lang="en-US" b="1" i="0" dirty="0">
                <a:effectLst/>
                <a:latin typeface="Arial" panose="020B0604020202020204" pitchFamily="34" charset="0"/>
              </a:rPr>
              <a:t>A</a:t>
            </a:r>
            <a:r>
              <a:rPr lang="en-US" b="0" i="0" dirty="0">
                <a:effectLst/>
                <a:latin typeface="Arial" panose="020B0604020202020204" pitchFamily="34" charset="0"/>
              </a:rPr>
              <a:t>nalysis on the </a:t>
            </a:r>
            <a:r>
              <a:rPr lang="en-US" b="1" i="0" dirty="0">
                <a:effectLst/>
                <a:latin typeface="Arial" panose="020B0604020202020204" pitchFamily="34" charset="0"/>
              </a:rPr>
              <a:t>W</a:t>
            </a:r>
            <a:r>
              <a:rPr lang="en-US" b="0" i="0" dirty="0">
                <a:effectLst/>
                <a:latin typeface="Arial" panose="020B0604020202020204" pitchFamily="34" charset="0"/>
              </a:rPr>
              <a:t>IDE </a:t>
            </a:r>
            <a:r>
              <a:rPr lang="en-US" b="1" i="0" dirty="0">
                <a:effectLst/>
                <a:latin typeface="Arial" panose="020B0604020202020204" pitchFamily="34" charset="0"/>
              </a:rPr>
              <a:t>I</a:t>
            </a:r>
            <a:r>
              <a:rPr lang="en-US" b="0" i="0" dirty="0">
                <a:effectLst/>
                <a:latin typeface="Arial" panose="020B0604020202020204" pitchFamily="34" charset="0"/>
              </a:rPr>
              <a:t>nternet</a:t>
            </a:r>
          </a:p>
          <a:p>
            <a:r>
              <a:rPr lang="de-DE" dirty="0"/>
              <a:t>Täglich 15- minutigen Schnappschuss um 14 Uhr</a:t>
            </a:r>
          </a:p>
          <a:p>
            <a:endParaRPr lang="en-DE" dirty="0"/>
          </a:p>
        </p:txBody>
      </p:sp>
      <p:sp>
        <p:nvSpPr>
          <p:cNvPr id="8" name="Title 1">
            <a:extLst>
              <a:ext uri="{FF2B5EF4-FFF2-40B4-BE49-F238E27FC236}">
                <a16:creationId xmlns:a16="http://schemas.microsoft.com/office/drawing/2014/main" id="{A55FF728-46EA-F712-F3DD-A201D3E9F480}"/>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MAWI</a:t>
            </a:r>
            <a:endParaRPr lang="en-DE" sz="4000" dirty="0"/>
          </a:p>
        </p:txBody>
      </p:sp>
      <p:pic>
        <p:nvPicPr>
          <p:cNvPr id="11" name="Picture 10" descr="A map of a network&#10;&#10;Description automatically generated">
            <a:extLst>
              <a:ext uri="{FF2B5EF4-FFF2-40B4-BE49-F238E27FC236}">
                <a16:creationId xmlns:a16="http://schemas.microsoft.com/office/drawing/2014/main" id="{5C4E6BCE-D7C5-162C-5A3D-EEE49544A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5937569" cy="3339882"/>
          </a:xfrm>
          <a:prstGeom prst="rect">
            <a:avLst/>
          </a:prstGeom>
        </p:spPr>
      </p:pic>
      <p:sp>
        <p:nvSpPr>
          <p:cNvPr id="2" name="TextBox 1">
            <a:extLst>
              <a:ext uri="{FF2B5EF4-FFF2-40B4-BE49-F238E27FC236}">
                <a16:creationId xmlns:a16="http://schemas.microsoft.com/office/drawing/2014/main" id="{FDEFDFF4-FB92-503E-B148-C68AD97A4CD3}"/>
              </a:ext>
            </a:extLst>
          </p:cNvPr>
          <p:cNvSpPr txBox="1"/>
          <p:nvPr/>
        </p:nvSpPr>
        <p:spPr>
          <a:xfrm>
            <a:off x="6096000" y="6492875"/>
            <a:ext cx="6078597" cy="307777"/>
          </a:xfrm>
          <a:prstGeom prst="rect">
            <a:avLst/>
          </a:prstGeom>
          <a:noFill/>
        </p:spPr>
        <p:txBody>
          <a:bodyPr wrap="square">
            <a:spAutoFit/>
          </a:bodyPr>
          <a:lstStyle/>
          <a:p>
            <a:r>
              <a:rPr lang="en-US" sz="1400" dirty="0"/>
              <a:t>https://www.wide.ad.jp/index_e.html</a:t>
            </a:r>
            <a:endParaRPr lang="en-DE" sz="1400" dirty="0"/>
          </a:p>
        </p:txBody>
      </p:sp>
    </p:spTree>
    <p:extLst>
      <p:ext uri="{BB962C8B-B14F-4D97-AF65-F5344CB8AC3E}">
        <p14:creationId xmlns:p14="http://schemas.microsoft.com/office/powerpoint/2010/main" val="10395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BAD85-20DF-4531-89AF-CE2D93A3FB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5F4723-D8AF-AB1E-B80E-095CAE4674AB}"/>
              </a:ext>
            </a:extLst>
          </p:cNvPr>
          <p:cNvSpPr>
            <a:spLocks noGrp="1"/>
          </p:cNvSpPr>
          <p:nvPr>
            <p:ph idx="1"/>
          </p:nvPr>
        </p:nvSpPr>
        <p:spPr>
          <a:xfrm>
            <a:off x="838200" y="1825625"/>
            <a:ext cx="5479473" cy="4351338"/>
          </a:xfrm>
        </p:spPr>
        <p:txBody>
          <a:bodyPr/>
          <a:lstStyle/>
          <a:p>
            <a:r>
              <a:rPr lang="en-US" b="1" i="0" dirty="0">
                <a:effectLst/>
                <a:latin typeface="Arial" panose="020B0604020202020204" pitchFamily="34" charset="0"/>
              </a:rPr>
              <a:t>M</a:t>
            </a:r>
            <a:r>
              <a:rPr lang="en-US" b="0" i="0" dirty="0">
                <a:effectLst/>
                <a:latin typeface="Arial" panose="020B0604020202020204" pitchFamily="34" charset="0"/>
              </a:rPr>
              <a:t>easurement and </a:t>
            </a:r>
            <a:r>
              <a:rPr lang="en-US" b="1" i="0" dirty="0">
                <a:effectLst/>
                <a:latin typeface="Arial" panose="020B0604020202020204" pitchFamily="34" charset="0"/>
              </a:rPr>
              <a:t>A</a:t>
            </a:r>
            <a:r>
              <a:rPr lang="en-US" b="0" i="0" dirty="0">
                <a:effectLst/>
                <a:latin typeface="Arial" panose="020B0604020202020204" pitchFamily="34" charset="0"/>
              </a:rPr>
              <a:t>nalysis on the </a:t>
            </a:r>
            <a:r>
              <a:rPr lang="en-US" b="1" i="0" dirty="0">
                <a:effectLst/>
                <a:latin typeface="Arial" panose="020B0604020202020204" pitchFamily="34" charset="0"/>
              </a:rPr>
              <a:t>W</a:t>
            </a:r>
            <a:r>
              <a:rPr lang="en-US" b="0" i="0" dirty="0">
                <a:effectLst/>
                <a:latin typeface="Arial" panose="020B0604020202020204" pitchFamily="34" charset="0"/>
              </a:rPr>
              <a:t>IDE </a:t>
            </a:r>
            <a:r>
              <a:rPr lang="en-US" b="1" i="0" dirty="0">
                <a:effectLst/>
                <a:latin typeface="Arial" panose="020B0604020202020204" pitchFamily="34" charset="0"/>
              </a:rPr>
              <a:t>I</a:t>
            </a:r>
            <a:r>
              <a:rPr lang="en-US" b="0" i="0" dirty="0">
                <a:effectLst/>
                <a:latin typeface="Arial" panose="020B0604020202020204" pitchFamily="34" charset="0"/>
              </a:rPr>
              <a:t>nternet</a:t>
            </a:r>
          </a:p>
          <a:p>
            <a:r>
              <a:rPr lang="de-DE" dirty="0"/>
              <a:t>Täglich 15- minutigen Schnappschuss um 14 Uhr</a:t>
            </a:r>
          </a:p>
          <a:p>
            <a:r>
              <a:rPr lang="de-DE" dirty="0"/>
              <a:t>Öffentliche Datensätze und Tools</a:t>
            </a:r>
          </a:p>
          <a:p>
            <a:pPr lvl="1"/>
            <a:r>
              <a:rPr lang="de-DE" dirty="0"/>
              <a:t>Seit 1999</a:t>
            </a:r>
          </a:p>
          <a:p>
            <a:pPr lvl="1"/>
            <a:r>
              <a:rPr lang="de-DE" dirty="0"/>
              <a:t>Anonymisiert</a:t>
            </a:r>
          </a:p>
        </p:txBody>
      </p:sp>
      <p:sp>
        <p:nvSpPr>
          <p:cNvPr id="8" name="Title 1">
            <a:extLst>
              <a:ext uri="{FF2B5EF4-FFF2-40B4-BE49-F238E27FC236}">
                <a16:creationId xmlns:a16="http://schemas.microsoft.com/office/drawing/2014/main" id="{00D91A1A-DEC0-2474-E92C-92B5E90D2F6A}"/>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MAWI</a:t>
            </a:r>
            <a:endParaRPr lang="en-DE" sz="4000" dirty="0"/>
          </a:p>
        </p:txBody>
      </p:sp>
      <p:pic>
        <p:nvPicPr>
          <p:cNvPr id="9" name="Picture 8" descr="A map of a network&#10;&#10;Description automatically generated">
            <a:extLst>
              <a:ext uri="{FF2B5EF4-FFF2-40B4-BE49-F238E27FC236}">
                <a16:creationId xmlns:a16="http://schemas.microsoft.com/office/drawing/2014/main" id="{6AA9D968-32C9-5560-2060-A061F79B9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5937569" cy="3339882"/>
          </a:xfrm>
          <a:prstGeom prst="rect">
            <a:avLst/>
          </a:prstGeom>
        </p:spPr>
      </p:pic>
      <p:sp>
        <p:nvSpPr>
          <p:cNvPr id="2" name="TextBox 1">
            <a:extLst>
              <a:ext uri="{FF2B5EF4-FFF2-40B4-BE49-F238E27FC236}">
                <a16:creationId xmlns:a16="http://schemas.microsoft.com/office/drawing/2014/main" id="{9C1E3D75-DAFD-C5BB-9324-8C7C0BB0B56D}"/>
              </a:ext>
            </a:extLst>
          </p:cNvPr>
          <p:cNvSpPr txBox="1"/>
          <p:nvPr/>
        </p:nvSpPr>
        <p:spPr>
          <a:xfrm>
            <a:off x="6096000" y="6492875"/>
            <a:ext cx="6078597" cy="307777"/>
          </a:xfrm>
          <a:prstGeom prst="rect">
            <a:avLst/>
          </a:prstGeom>
          <a:noFill/>
        </p:spPr>
        <p:txBody>
          <a:bodyPr wrap="square">
            <a:spAutoFit/>
          </a:bodyPr>
          <a:lstStyle/>
          <a:p>
            <a:r>
              <a:rPr lang="en-US" sz="1400" dirty="0"/>
              <a:t>https://www.wide.ad.jp/index_e.html</a:t>
            </a:r>
            <a:endParaRPr lang="en-DE" sz="1400" dirty="0"/>
          </a:p>
        </p:txBody>
      </p:sp>
    </p:spTree>
    <p:extLst>
      <p:ext uri="{BB962C8B-B14F-4D97-AF65-F5344CB8AC3E}">
        <p14:creationId xmlns:p14="http://schemas.microsoft.com/office/powerpoint/2010/main" val="2453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4E25-E421-260E-7557-04A6097444F7}"/>
              </a:ext>
            </a:extLst>
          </p:cNvPr>
          <p:cNvSpPr>
            <a:spLocks noGrp="1"/>
          </p:cNvSpPr>
          <p:nvPr>
            <p:ph type="title"/>
          </p:nvPr>
        </p:nvSpPr>
        <p:spPr>
          <a:xfrm>
            <a:off x="838200" y="184150"/>
            <a:ext cx="8787938" cy="1325563"/>
          </a:xfrm>
        </p:spPr>
        <p:txBody>
          <a:bodyPr>
            <a:normAutofit/>
          </a:bodyPr>
          <a:lstStyle/>
          <a:p>
            <a:r>
              <a:rPr lang="de-DE" sz="4000" dirty="0"/>
              <a:t>Wetter: Was verstehen wir darunter?</a:t>
            </a:r>
            <a:endParaRPr lang="en-DE" sz="4000" dirty="0"/>
          </a:p>
        </p:txBody>
      </p:sp>
    </p:spTree>
    <p:extLst>
      <p:ext uri="{BB962C8B-B14F-4D97-AF65-F5344CB8AC3E}">
        <p14:creationId xmlns:p14="http://schemas.microsoft.com/office/powerpoint/2010/main" val="2914437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6E1E00-9CD6-1001-18EB-A9DDDE20B86D}"/>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MAWIs Einfluss</a:t>
            </a:r>
            <a:endParaRPr lang="en-DE" sz="4000" dirty="0"/>
          </a:p>
        </p:txBody>
      </p:sp>
      <p:sp>
        <p:nvSpPr>
          <p:cNvPr id="6" name="TextBox 5">
            <a:extLst>
              <a:ext uri="{FF2B5EF4-FFF2-40B4-BE49-F238E27FC236}">
                <a16:creationId xmlns:a16="http://schemas.microsoft.com/office/drawing/2014/main" id="{39A5D6F2-0368-86F8-5CAB-73DC91A9C478}"/>
              </a:ext>
            </a:extLst>
          </p:cNvPr>
          <p:cNvSpPr txBox="1"/>
          <p:nvPr/>
        </p:nvSpPr>
        <p:spPr>
          <a:xfrm>
            <a:off x="6096000" y="6492875"/>
            <a:ext cx="6078597" cy="307777"/>
          </a:xfrm>
          <a:prstGeom prst="rect">
            <a:avLst/>
          </a:prstGeom>
          <a:noFill/>
        </p:spPr>
        <p:txBody>
          <a:bodyPr wrap="square">
            <a:spAutoFit/>
          </a:bodyPr>
          <a:lstStyle/>
          <a:p>
            <a:r>
              <a:rPr lang="en-US" sz="1400" dirty="0"/>
              <a:t>http://www.fukuda-lab.org/mawilab/v1.1/2023/08/02/20230802.html</a:t>
            </a:r>
            <a:endParaRPr lang="en-DE" sz="1400" dirty="0"/>
          </a:p>
        </p:txBody>
      </p:sp>
      <p:sp>
        <p:nvSpPr>
          <p:cNvPr id="10" name="Content Placeholder 9">
            <a:extLst>
              <a:ext uri="{FF2B5EF4-FFF2-40B4-BE49-F238E27FC236}">
                <a16:creationId xmlns:a16="http://schemas.microsoft.com/office/drawing/2014/main" id="{7CC73CC7-7DF3-9FDD-BABD-FD1F3851967C}"/>
              </a:ext>
            </a:extLst>
          </p:cNvPr>
          <p:cNvSpPr>
            <a:spLocks noGrp="1"/>
          </p:cNvSpPr>
          <p:nvPr>
            <p:ph idx="1"/>
          </p:nvPr>
        </p:nvSpPr>
        <p:spPr>
          <a:xfrm>
            <a:off x="838200" y="1825625"/>
            <a:ext cx="4822767" cy="4351338"/>
          </a:xfrm>
        </p:spPr>
        <p:txBody>
          <a:bodyPr/>
          <a:lstStyle/>
          <a:p>
            <a:r>
              <a:rPr lang="de-DE" dirty="0" err="1"/>
              <a:t>MAWILab</a:t>
            </a:r>
            <a:endParaRPr lang="de-DE" dirty="0"/>
          </a:p>
          <a:p>
            <a:endParaRPr lang="de-DE" dirty="0"/>
          </a:p>
          <a:p>
            <a:pPr lvl="1"/>
            <a:endParaRPr lang="de-DE" dirty="0"/>
          </a:p>
        </p:txBody>
      </p:sp>
      <p:pic>
        <p:nvPicPr>
          <p:cNvPr id="14" name="Picture 13" descr="A pie chart with different colored circles&#10;&#10;Description automatically generated">
            <a:extLst>
              <a:ext uri="{FF2B5EF4-FFF2-40B4-BE49-F238E27FC236}">
                <a16:creationId xmlns:a16="http://schemas.microsoft.com/office/drawing/2014/main" id="{0281C8E1-97D1-A60C-37F4-CC586F346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004" y="1825625"/>
            <a:ext cx="4760567" cy="2901373"/>
          </a:xfrm>
          <a:prstGeom prst="rect">
            <a:avLst/>
          </a:prstGeom>
        </p:spPr>
      </p:pic>
    </p:spTree>
    <p:extLst>
      <p:ext uri="{BB962C8B-B14F-4D97-AF65-F5344CB8AC3E}">
        <p14:creationId xmlns:p14="http://schemas.microsoft.com/office/powerpoint/2010/main" val="345112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C0DC-159B-714E-C2B2-E2EE6D8F0F0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CBDA58D-037A-9F22-D0FE-D3CE8AF5C23B}"/>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MAWIs Einfluss</a:t>
            </a:r>
            <a:endParaRPr lang="en-DE" sz="4000" dirty="0"/>
          </a:p>
        </p:txBody>
      </p:sp>
      <p:sp>
        <p:nvSpPr>
          <p:cNvPr id="10" name="Content Placeholder 9">
            <a:extLst>
              <a:ext uri="{FF2B5EF4-FFF2-40B4-BE49-F238E27FC236}">
                <a16:creationId xmlns:a16="http://schemas.microsoft.com/office/drawing/2014/main" id="{CD66787A-6805-1F80-6903-DA62C017932F}"/>
              </a:ext>
            </a:extLst>
          </p:cNvPr>
          <p:cNvSpPr>
            <a:spLocks noGrp="1"/>
          </p:cNvSpPr>
          <p:nvPr>
            <p:ph idx="1"/>
          </p:nvPr>
        </p:nvSpPr>
        <p:spPr>
          <a:xfrm>
            <a:off x="838200" y="1825625"/>
            <a:ext cx="4822767" cy="4351338"/>
          </a:xfrm>
        </p:spPr>
        <p:txBody>
          <a:bodyPr/>
          <a:lstStyle/>
          <a:p>
            <a:r>
              <a:rPr lang="de-DE" dirty="0" err="1"/>
              <a:t>MAWILab</a:t>
            </a:r>
            <a:endParaRPr lang="de-DE" dirty="0"/>
          </a:p>
          <a:p>
            <a:r>
              <a:rPr lang="de-DE" dirty="0" err="1"/>
              <a:t>Agurim</a:t>
            </a:r>
            <a:endParaRPr lang="de-DE" dirty="0"/>
          </a:p>
          <a:p>
            <a:pPr lvl="1"/>
            <a:r>
              <a:rPr lang="de-DE" dirty="0"/>
              <a:t>Verkehrsmonitoring-System</a:t>
            </a:r>
          </a:p>
          <a:p>
            <a:endParaRPr lang="de-DE" dirty="0"/>
          </a:p>
          <a:p>
            <a:pPr lvl="1"/>
            <a:endParaRPr lang="de-DE" dirty="0"/>
          </a:p>
        </p:txBody>
      </p:sp>
      <p:pic>
        <p:nvPicPr>
          <p:cNvPr id="3" name="Picture 2" descr="A graph with numbers and lines&#10;&#10;Description automatically generated">
            <a:extLst>
              <a:ext uri="{FF2B5EF4-FFF2-40B4-BE49-F238E27FC236}">
                <a16:creationId xmlns:a16="http://schemas.microsoft.com/office/drawing/2014/main" id="{E1D1ADF0-7DA5-C288-5DA9-922727C6D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662" y="1276290"/>
            <a:ext cx="5303138" cy="3977354"/>
          </a:xfrm>
          <a:prstGeom prst="rect">
            <a:avLst/>
          </a:prstGeom>
        </p:spPr>
      </p:pic>
      <p:sp>
        <p:nvSpPr>
          <p:cNvPr id="7" name="TextBox 6">
            <a:extLst>
              <a:ext uri="{FF2B5EF4-FFF2-40B4-BE49-F238E27FC236}">
                <a16:creationId xmlns:a16="http://schemas.microsoft.com/office/drawing/2014/main" id="{75EB193E-7278-ED04-72D4-BE0F4512D8AD}"/>
              </a:ext>
            </a:extLst>
          </p:cNvPr>
          <p:cNvSpPr txBox="1"/>
          <p:nvPr/>
        </p:nvSpPr>
        <p:spPr>
          <a:xfrm>
            <a:off x="6096000" y="6492875"/>
            <a:ext cx="6078597" cy="307777"/>
          </a:xfrm>
          <a:prstGeom prst="rect">
            <a:avLst/>
          </a:prstGeom>
          <a:noFill/>
        </p:spPr>
        <p:txBody>
          <a:bodyPr wrap="square">
            <a:spAutoFit/>
          </a:bodyPr>
          <a:lstStyle/>
          <a:p>
            <a:r>
              <a:rPr lang="en-US" sz="1400" dirty="0"/>
              <a:t>https://mawi.wide.ad.jp/mawi/samplepoint-F/2023/202312101400.html</a:t>
            </a:r>
            <a:endParaRPr lang="en-DE" sz="1400" dirty="0"/>
          </a:p>
        </p:txBody>
      </p:sp>
    </p:spTree>
    <p:extLst>
      <p:ext uri="{BB962C8B-B14F-4D97-AF65-F5344CB8AC3E}">
        <p14:creationId xmlns:p14="http://schemas.microsoft.com/office/powerpoint/2010/main" val="3154350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9D736-F8A1-EAAD-F908-897929FDFE0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2A2771A-0428-3ED9-AEA9-E274C812A86B}"/>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MAWIs Einfluss</a:t>
            </a:r>
            <a:endParaRPr lang="en-DE" sz="4000" dirty="0"/>
          </a:p>
        </p:txBody>
      </p:sp>
      <p:sp>
        <p:nvSpPr>
          <p:cNvPr id="10" name="Content Placeholder 9">
            <a:extLst>
              <a:ext uri="{FF2B5EF4-FFF2-40B4-BE49-F238E27FC236}">
                <a16:creationId xmlns:a16="http://schemas.microsoft.com/office/drawing/2014/main" id="{4959627E-414C-5EF1-436F-AAA04665A2A5}"/>
              </a:ext>
            </a:extLst>
          </p:cNvPr>
          <p:cNvSpPr>
            <a:spLocks noGrp="1"/>
          </p:cNvSpPr>
          <p:nvPr>
            <p:ph idx="1"/>
          </p:nvPr>
        </p:nvSpPr>
        <p:spPr>
          <a:xfrm>
            <a:off x="838200" y="1825625"/>
            <a:ext cx="4822767" cy="4351338"/>
          </a:xfrm>
        </p:spPr>
        <p:txBody>
          <a:bodyPr/>
          <a:lstStyle/>
          <a:p>
            <a:r>
              <a:rPr lang="de-DE" dirty="0" err="1"/>
              <a:t>MAWILab</a:t>
            </a:r>
            <a:endParaRPr lang="de-DE" dirty="0"/>
          </a:p>
          <a:p>
            <a:r>
              <a:rPr lang="de-DE" dirty="0" err="1"/>
              <a:t>Agurim</a:t>
            </a:r>
            <a:endParaRPr lang="de-DE" dirty="0"/>
          </a:p>
          <a:p>
            <a:pPr lvl="1"/>
            <a:r>
              <a:rPr lang="de-DE" dirty="0"/>
              <a:t>Verkehrsmonitoring-System</a:t>
            </a:r>
          </a:p>
          <a:p>
            <a:r>
              <a:rPr lang="de-DE" dirty="0" err="1"/>
              <a:t>Tcpdpriv</a:t>
            </a:r>
            <a:endParaRPr lang="de-DE" dirty="0"/>
          </a:p>
          <a:p>
            <a:pPr lvl="1"/>
            <a:r>
              <a:rPr lang="de-DE" dirty="0"/>
              <a:t>Datenpakte anonymisieren</a:t>
            </a:r>
          </a:p>
          <a:p>
            <a:endParaRPr lang="de-DE" dirty="0"/>
          </a:p>
          <a:p>
            <a:pPr lvl="1"/>
            <a:endParaRPr lang="de-DE" dirty="0"/>
          </a:p>
        </p:txBody>
      </p:sp>
    </p:spTree>
    <p:extLst>
      <p:ext uri="{BB962C8B-B14F-4D97-AF65-F5344CB8AC3E}">
        <p14:creationId xmlns:p14="http://schemas.microsoft.com/office/powerpoint/2010/main" val="440471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05DB0-96F4-32C2-3590-D480CDF13E7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596CD41-FF05-D0B8-13B7-51F32B2995B8}"/>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MAWIs Einfluss</a:t>
            </a:r>
            <a:endParaRPr lang="en-DE" sz="4000" dirty="0"/>
          </a:p>
        </p:txBody>
      </p:sp>
      <p:sp>
        <p:nvSpPr>
          <p:cNvPr id="10" name="Content Placeholder 9">
            <a:extLst>
              <a:ext uri="{FF2B5EF4-FFF2-40B4-BE49-F238E27FC236}">
                <a16:creationId xmlns:a16="http://schemas.microsoft.com/office/drawing/2014/main" id="{A85BB412-C514-8DAE-7852-4B240E6BF1CF}"/>
              </a:ext>
            </a:extLst>
          </p:cNvPr>
          <p:cNvSpPr>
            <a:spLocks noGrp="1"/>
          </p:cNvSpPr>
          <p:nvPr>
            <p:ph idx="1"/>
          </p:nvPr>
        </p:nvSpPr>
        <p:spPr>
          <a:xfrm>
            <a:off x="838200" y="1825625"/>
            <a:ext cx="4822767" cy="4351338"/>
          </a:xfrm>
        </p:spPr>
        <p:txBody>
          <a:bodyPr/>
          <a:lstStyle/>
          <a:p>
            <a:r>
              <a:rPr lang="de-DE" dirty="0" err="1"/>
              <a:t>MAWILab</a:t>
            </a:r>
            <a:endParaRPr lang="de-DE" dirty="0"/>
          </a:p>
          <a:p>
            <a:r>
              <a:rPr lang="de-DE" dirty="0" err="1"/>
              <a:t>Agurim</a:t>
            </a:r>
            <a:endParaRPr lang="de-DE" dirty="0"/>
          </a:p>
          <a:p>
            <a:pPr lvl="1"/>
            <a:r>
              <a:rPr lang="de-DE" dirty="0"/>
              <a:t>Verkehrsmonitoring-System</a:t>
            </a:r>
          </a:p>
          <a:p>
            <a:r>
              <a:rPr lang="de-DE" dirty="0" err="1"/>
              <a:t>Tcpdpriv</a:t>
            </a:r>
            <a:endParaRPr lang="de-DE" dirty="0"/>
          </a:p>
          <a:p>
            <a:pPr lvl="1"/>
            <a:r>
              <a:rPr lang="de-DE" dirty="0"/>
              <a:t>Datenpakte anonymisieren</a:t>
            </a:r>
          </a:p>
          <a:p>
            <a:r>
              <a:rPr lang="de-DE" dirty="0"/>
              <a:t>Zwei Längsschnittstudien</a:t>
            </a:r>
          </a:p>
          <a:p>
            <a:pPr lvl="1"/>
            <a:r>
              <a:rPr lang="de-DE" dirty="0"/>
              <a:t>Verbessertes Verständnis über das Internet</a:t>
            </a:r>
          </a:p>
          <a:p>
            <a:endParaRPr lang="de-DE" dirty="0"/>
          </a:p>
          <a:p>
            <a:pPr lvl="1"/>
            <a:endParaRPr lang="de-DE" dirty="0"/>
          </a:p>
        </p:txBody>
      </p:sp>
    </p:spTree>
    <p:extLst>
      <p:ext uri="{BB962C8B-B14F-4D97-AF65-F5344CB8AC3E}">
        <p14:creationId xmlns:p14="http://schemas.microsoft.com/office/powerpoint/2010/main" val="532828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5D2CF-E91A-CE6C-DBCD-125976ABE8B0}"/>
              </a:ext>
            </a:extLst>
          </p:cNvPr>
          <p:cNvSpPr>
            <a:spLocks noGrp="1"/>
          </p:cNvSpPr>
          <p:nvPr>
            <p:ph idx="1"/>
          </p:nvPr>
        </p:nvSpPr>
        <p:spPr/>
        <p:txBody>
          <a:bodyPr/>
          <a:lstStyle/>
          <a:p>
            <a:r>
              <a:rPr lang="en-US" dirty="0"/>
              <a:t>Sitz in </a:t>
            </a:r>
            <a:r>
              <a:rPr lang="en-US" dirty="0" err="1"/>
              <a:t>Frankreich</a:t>
            </a:r>
            <a:endParaRPr lang="en-US" dirty="0"/>
          </a:p>
          <a:p>
            <a:r>
              <a:rPr lang="en-US" dirty="0"/>
              <a:t>Cloud-Computing</a:t>
            </a:r>
          </a:p>
          <a:p>
            <a:pPr lvl="1"/>
            <a:r>
              <a:rPr lang="en-US" dirty="0"/>
              <a:t>VPS und </a:t>
            </a:r>
            <a:r>
              <a:rPr lang="en-US" dirty="0" err="1"/>
              <a:t>dedizierte</a:t>
            </a:r>
            <a:r>
              <a:rPr lang="en-US" dirty="0"/>
              <a:t> Server</a:t>
            </a:r>
          </a:p>
          <a:p>
            <a:r>
              <a:rPr lang="de-DE" dirty="0"/>
              <a:t>Über 40 Rechenzentren</a:t>
            </a:r>
          </a:p>
          <a:p>
            <a:endParaRPr lang="en-DE" dirty="0"/>
          </a:p>
        </p:txBody>
      </p:sp>
      <p:sp>
        <p:nvSpPr>
          <p:cNvPr id="4" name="Title 1">
            <a:extLst>
              <a:ext uri="{FF2B5EF4-FFF2-40B4-BE49-F238E27FC236}">
                <a16:creationId xmlns:a16="http://schemas.microsoft.com/office/drawing/2014/main" id="{3815ABA7-3D78-5FCA-72FB-074B49978CC1}"/>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OVH</a:t>
            </a:r>
            <a:endParaRPr lang="en-DE" sz="4000" dirty="0"/>
          </a:p>
        </p:txBody>
      </p:sp>
      <p:pic>
        <p:nvPicPr>
          <p:cNvPr id="2050" name="Picture 2" descr="Assets">
            <a:extLst>
              <a:ext uri="{FF2B5EF4-FFF2-40B4-BE49-F238E27FC236}">
                <a16:creationId xmlns:a16="http://schemas.microsoft.com/office/drawing/2014/main" id="{98C04678-01B3-245B-B061-98C8160DD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659" y="1899138"/>
            <a:ext cx="4587459" cy="3059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B8EDCB-6158-2A8B-11BB-2623EBC10645}"/>
              </a:ext>
            </a:extLst>
          </p:cNvPr>
          <p:cNvSpPr txBox="1"/>
          <p:nvPr/>
        </p:nvSpPr>
        <p:spPr>
          <a:xfrm>
            <a:off x="6096000" y="6492875"/>
            <a:ext cx="6078597" cy="307777"/>
          </a:xfrm>
          <a:prstGeom prst="rect">
            <a:avLst/>
          </a:prstGeom>
          <a:noFill/>
        </p:spPr>
        <p:txBody>
          <a:bodyPr wrap="square">
            <a:spAutoFit/>
          </a:bodyPr>
          <a:lstStyle/>
          <a:p>
            <a:r>
              <a:rPr lang="en-US" sz="1400" dirty="0"/>
              <a:t>https://corporate.ovhcloud.com/de/newsroom/assets/</a:t>
            </a:r>
            <a:endParaRPr lang="en-DE" sz="1400" dirty="0"/>
          </a:p>
        </p:txBody>
      </p:sp>
    </p:spTree>
    <p:extLst>
      <p:ext uri="{BB962C8B-B14F-4D97-AF65-F5344CB8AC3E}">
        <p14:creationId xmlns:p14="http://schemas.microsoft.com/office/powerpoint/2010/main" val="536868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0FB35-13BF-AD02-FCD0-14CCAE98B17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C1539C3-E00A-8ED5-298F-5A55CBE11423}"/>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OVH – Im Großen und Ganzen</a:t>
            </a:r>
            <a:endParaRPr lang="en-DE" sz="4000" dirty="0"/>
          </a:p>
        </p:txBody>
      </p:sp>
      <p:pic>
        <p:nvPicPr>
          <p:cNvPr id="7" name="Picture 6">
            <a:extLst>
              <a:ext uri="{FF2B5EF4-FFF2-40B4-BE49-F238E27FC236}">
                <a16:creationId xmlns:a16="http://schemas.microsoft.com/office/drawing/2014/main" id="{CE0FABA2-3CD2-6926-2973-A18A2C74286F}"/>
              </a:ext>
            </a:extLst>
          </p:cNvPr>
          <p:cNvPicPr>
            <a:picLocks noChangeAspect="1"/>
          </p:cNvPicPr>
          <p:nvPr/>
        </p:nvPicPr>
        <p:blipFill>
          <a:blip r:embed="rId3"/>
          <a:stretch>
            <a:fillRect/>
          </a:stretch>
        </p:blipFill>
        <p:spPr>
          <a:xfrm>
            <a:off x="1552987" y="1421277"/>
            <a:ext cx="9086025" cy="5120199"/>
          </a:xfrm>
          <a:prstGeom prst="rect">
            <a:avLst/>
          </a:prstGeom>
        </p:spPr>
      </p:pic>
      <p:sp>
        <p:nvSpPr>
          <p:cNvPr id="8" name="TextBox 7">
            <a:extLst>
              <a:ext uri="{FF2B5EF4-FFF2-40B4-BE49-F238E27FC236}">
                <a16:creationId xmlns:a16="http://schemas.microsoft.com/office/drawing/2014/main" id="{B14C3361-ECCA-ED5F-B996-1E0C577386B1}"/>
              </a:ext>
            </a:extLst>
          </p:cNvPr>
          <p:cNvSpPr txBox="1"/>
          <p:nvPr/>
        </p:nvSpPr>
        <p:spPr>
          <a:xfrm>
            <a:off x="6096000" y="6492875"/>
            <a:ext cx="6078597" cy="307777"/>
          </a:xfrm>
          <a:prstGeom prst="rect">
            <a:avLst/>
          </a:prstGeom>
          <a:noFill/>
        </p:spPr>
        <p:txBody>
          <a:bodyPr wrap="square">
            <a:spAutoFit/>
          </a:bodyPr>
          <a:lstStyle/>
          <a:p>
            <a:r>
              <a:rPr lang="en-US" sz="1400" dirty="0"/>
              <a:t>http://weathermap.ovh.net/</a:t>
            </a:r>
            <a:endParaRPr lang="en-DE" sz="1400" dirty="0"/>
          </a:p>
        </p:txBody>
      </p:sp>
    </p:spTree>
    <p:extLst>
      <p:ext uri="{BB962C8B-B14F-4D97-AF65-F5344CB8AC3E}">
        <p14:creationId xmlns:p14="http://schemas.microsoft.com/office/powerpoint/2010/main" val="185382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7494-A19B-4EBF-6DE5-03897F919E1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5D166C8-AE40-9509-7444-EB361F7B162C}"/>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OVH – Im Großen und Ganzen</a:t>
            </a:r>
            <a:endParaRPr lang="en-DE" sz="4000" dirty="0"/>
          </a:p>
        </p:txBody>
      </p:sp>
      <p:pic>
        <p:nvPicPr>
          <p:cNvPr id="7" name="Picture 6">
            <a:extLst>
              <a:ext uri="{FF2B5EF4-FFF2-40B4-BE49-F238E27FC236}">
                <a16:creationId xmlns:a16="http://schemas.microsoft.com/office/drawing/2014/main" id="{247794EC-7164-AE16-D458-8C153F8E57FA}"/>
              </a:ext>
            </a:extLst>
          </p:cNvPr>
          <p:cNvPicPr>
            <a:picLocks noChangeAspect="1"/>
          </p:cNvPicPr>
          <p:nvPr/>
        </p:nvPicPr>
        <p:blipFill>
          <a:blip r:embed="rId3"/>
          <a:stretch>
            <a:fillRect/>
          </a:stretch>
        </p:blipFill>
        <p:spPr>
          <a:xfrm>
            <a:off x="1552987" y="1421277"/>
            <a:ext cx="9086025" cy="5120199"/>
          </a:xfrm>
          <a:prstGeom prst="rect">
            <a:avLst/>
          </a:prstGeom>
        </p:spPr>
      </p:pic>
      <p:sp>
        <p:nvSpPr>
          <p:cNvPr id="2" name="Oval 1">
            <a:extLst>
              <a:ext uri="{FF2B5EF4-FFF2-40B4-BE49-F238E27FC236}">
                <a16:creationId xmlns:a16="http://schemas.microsoft.com/office/drawing/2014/main" id="{FE3E846C-01C5-1A38-FA79-40DBB28BA486}"/>
              </a:ext>
            </a:extLst>
          </p:cNvPr>
          <p:cNvSpPr/>
          <p:nvPr/>
        </p:nvSpPr>
        <p:spPr>
          <a:xfrm>
            <a:off x="4985984" y="1421277"/>
            <a:ext cx="492369" cy="4426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17B6F97A-34E1-FA01-39B5-91B289E94292}"/>
              </a:ext>
            </a:extLst>
          </p:cNvPr>
          <p:cNvSpPr txBox="1"/>
          <p:nvPr/>
        </p:nvSpPr>
        <p:spPr>
          <a:xfrm>
            <a:off x="6096000" y="6492875"/>
            <a:ext cx="6078597" cy="307777"/>
          </a:xfrm>
          <a:prstGeom prst="rect">
            <a:avLst/>
          </a:prstGeom>
          <a:noFill/>
        </p:spPr>
        <p:txBody>
          <a:bodyPr wrap="square">
            <a:spAutoFit/>
          </a:bodyPr>
          <a:lstStyle/>
          <a:p>
            <a:r>
              <a:rPr lang="en-US" sz="1400" dirty="0"/>
              <a:t>http://weathermap.ovh.net/</a:t>
            </a:r>
            <a:endParaRPr lang="en-DE" sz="1400" dirty="0"/>
          </a:p>
        </p:txBody>
      </p:sp>
    </p:spTree>
    <p:extLst>
      <p:ext uri="{BB962C8B-B14F-4D97-AF65-F5344CB8AC3E}">
        <p14:creationId xmlns:p14="http://schemas.microsoft.com/office/powerpoint/2010/main" val="923067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18657-A72D-9F21-5E22-DD9B59B3F7F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5F97AF8-B9E6-A270-8310-48E7A97521B9}"/>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OVH – Im Detail</a:t>
            </a:r>
            <a:endParaRPr lang="en-DE" sz="4000" dirty="0"/>
          </a:p>
        </p:txBody>
      </p:sp>
      <p:pic>
        <p:nvPicPr>
          <p:cNvPr id="3" name="Picture 2">
            <a:extLst>
              <a:ext uri="{FF2B5EF4-FFF2-40B4-BE49-F238E27FC236}">
                <a16:creationId xmlns:a16="http://schemas.microsoft.com/office/drawing/2014/main" id="{9E0BD563-F9F2-DC41-C652-0886589129F5}"/>
              </a:ext>
            </a:extLst>
          </p:cNvPr>
          <p:cNvPicPr>
            <a:picLocks noChangeAspect="1"/>
          </p:cNvPicPr>
          <p:nvPr/>
        </p:nvPicPr>
        <p:blipFill>
          <a:blip r:embed="rId3"/>
          <a:stretch>
            <a:fillRect/>
          </a:stretch>
        </p:blipFill>
        <p:spPr>
          <a:xfrm>
            <a:off x="1097209" y="2641750"/>
            <a:ext cx="9686925" cy="2571750"/>
          </a:xfrm>
          <a:prstGeom prst="rect">
            <a:avLst/>
          </a:prstGeom>
        </p:spPr>
      </p:pic>
      <p:sp>
        <p:nvSpPr>
          <p:cNvPr id="5" name="Left Brace 4">
            <a:extLst>
              <a:ext uri="{FF2B5EF4-FFF2-40B4-BE49-F238E27FC236}">
                <a16:creationId xmlns:a16="http://schemas.microsoft.com/office/drawing/2014/main" id="{A4483889-8417-B30D-64D0-2F3D56931FF7}"/>
              </a:ext>
            </a:extLst>
          </p:cNvPr>
          <p:cNvSpPr/>
          <p:nvPr/>
        </p:nvSpPr>
        <p:spPr>
          <a:xfrm rot="16200000">
            <a:off x="3727941" y="3153535"/>
            <a:ext cx="480646" cy="49061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6" name="Left Brace 5">
            <a:extLst>
              <a:ext uri="{FF2B5EF4-FFF2-40B4-BE49-F238E27FC236}">
                <a16:creationId xmlns:a16="http://schemas.microsoft.com/office/drawing/2014/main" id="{29AE3BCA-A3B8-619A-73EE-134BED099BBC}"/>
              </a:ext>
            </a:extLst>
          </p:cNvPr>
          <p:cNvSpPr/>
          <p:nvPr/>
        </p:nvSpPr>
        <p:spPr>
          <a:xfrm rot="16200000">
            <a:off x="9550279" y="4613057"/>
            <a:ext cx="480646" cy="19870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TextBox 7">
            <a:extLst>
              <a:ext uri="{FF2B5EF4-FFF2-40B4-BE49-F238E27FC236}">
                <a16:creationId xmlns:a16="http://schemas.microsoft.com/office/drawing/2014/main" id="{EBEEA6AE-CF88-624A-29D3-DF7D04CA6D05}"/>
              </a:ext>
            </a:extLst>
          </p:cNvPr>
          <p:cNvSpPr txBox="1"/>
          <p:nvPr/>
        </p:nvSpPr>
        <p:spPr>
          <a:xfrm>
            <a:off x="2713894" y="5976205"/>
            <a:ext cx="2508739" cy="369332"/>
          </a:xfrm>
          <a:prstGeom prst="rect">
            <a:avLst/>
          </a:prstGeom>
          <a:noFill/>
        </p:spPr>
        <p:txBody>
          <a:bodyPr wrap="square" rtlCol="0">
            <a:spAutoFit/>
          </a:bodyPr>
          <a:lstStyle/>
          <a:p>
            <a:pPr algn="ctr"/>
            <a:r>
              <a:rPr lang="de-DE" dirty="0"/>
              <a:t>Rechenzentrum</a:t>
            </a:r>
            <a:endParaRPr lang="en-DE" dirty="0"/>
          </a:p>
        </p:txBody>
      </p:sp>
      <p:sp>
        <p:nvSpPr>
          <p:cNvPr id="9" name="TextBox 8">
            <a:extLst>
              <a:ext uri="{FF2B5EF4-FFF2-40B4-BE49-F238E27FC236}">
                <a16:creationId xmlns:a16="http://schemas.microsoft.com/office/drawing/2014/main" id="{26C8B94F-E433-8500-D302-D4AC688BE72B}"/>
              </a:ext>
            </a:extLst>
          </p:cNvPr>
          <p:cNvSpPr txBox="1"/>
          <p:nvPr/>
        </p:nvSpPr>
        <p:spPr>
          <a:xfrm>
            <a:off x="8586052" y="4844168"/>
            <a:ext cx="2508739" cy="369332"/>
          </a:xfrm>
          <a:prstGeom prst="rect">
            <a:avLst/>
          </a:prstGeom>
          <a:noFill/>
        </p:spPr>
        <p:txBody>
          <a:bodyPr wrap="square" rtlCol="0">
            <a:spAutoFit/>
          </a:bodyPr>
          <a:lstStyle/>
          <a:p>
            <a:pPr algn="ctr"/>
            <a:r>
              <a:rPr lang="de-DE" dirty="0"/>
              <a:t>Peers</a:t>
            </a:r>
            <a:endParaRPr lang="en-DE" dirty="0"/>
          </a:p>
        </p:txBody>
      </p:sp>
      <p:pic>
        <p:nvPicPr>
          <p:cNvPr id="11" name="Picture 10">
            <a:extLst>
              <a:ext uri="{FF2B5EF4-FFF2-40B4-BE49-F238E27FC236}">
                <a16:creationId xmlns:a16="http://schemas.microsoft.com/office/drawing/2014/main" id="{719BE622-B04A-DC3F-8CED-52CE54971348}"/>
              </a:ext>
            </a:extLst>
          </p:cNvPr>
          <p:cNvPicPr>
            <a:picLocks noChangeAspect="1"/>
          </p:cNvPicPr>
          <p:nvPr/>
        </p:nvPicPr>
        <p:blipFill>
          <a:blip r:embed="rId4"/>
          <a:stretch>
            <a:fillRect/>
          </a:stretch>
        </p:blipFill>
        <p:spPr>
          <a:xfrm>
            <a:off x="7585566" y="1123109"/>
            <a:ext cx="3198568" cy="1365875"/>
          </a:xfrm>
          <a:prstGeom prst="rect">
            <a:avLst/>
          </a:prstGeom>
        </p:spPr>
      </p:pic>
      <p:sp>
        <p:nvSpPr>
          <p:cNvPr id="12" name="TextBox 11">
            <a:extLst>
              <a:ext uri="{FF2B5EF4-FFF2-40B4-BE49-F238E27FC236}">
                <a16:creationId xmlns:a16="http://schemas.microsoft.com/office/drawing/2014/main" id="{E82A1259-36D1-8148-574C-A4243F9B77A0}"/>
              </a:ext>
            </a:extLst>
          </p:cNvPr>
          <p:cNvSpPr txBox="1"/>
          <p:nvPr/>
        </p:nvSpPr>
        <p:spPr>
          <a:xfrm>
            <a:off x="6096000" y="6492875"/>
            <a:ext cx="6078597" cy="307777"/>
          </a:xfrm>
          <a:prstGeom prst="rect">
            <a:avLst/>
          </a:prstGeom>
          <a:noFill/>
        </p:spPr>
        <p:txBody>
          <a:bodyPr wrap="square">
            <a:spAutoFit/>
          </a:bodyPr>
          <a:lstStyle/>
          <a:p>
            <a:r>
              <a:rPr lang="en-US" sz="1400" dirty="0"/>
              <a:t>http://weathermap.ovh.net/</a:t>
            </a:r>
            <a:endParaRPr lang="en-DE" sz="1400" dirty="0"/>
          </a:p>
        </p:txBody>
      </p:sp>
    </p:spTree>
    <p:extLst>
      <p:ext uri="{BB962C8B-B14F-4D97-AF65-F5344CB8AC3E}">
        <p14:creationId xmlns:p14="http://schemas.microsoft.com/office/powerpoint/2010/main" val="2984749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8DB3B-755D-C111-C4E7-71B6C621A3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FA98F87-D51C-5D2E-734D-1A3CAE89B534}"/>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OVHs Einfluss</a:t>
            </a:r>
            <a:endParaRPr lang="en-DE" sz="4000" dirty="0"/>
          </a:p>
        </p:txBody>
      </p:sp>
      <p:sp>
        <p:nvSpPr>
          <p:cNvPr id="9" name="Content Placeholder 2">
            <a:extLst>
              <a:ext uri="{FF2B5EF4-FFF2-40B4-BE49-F238E27FC236}">
                <a16:creationId xmlns:a16="http://schemas.microsoft.com/office/drawing/2014/main" id="{85277AA9-4FFD-02E6-7AB3-A7850A36727B}"/>
              </a:ext>
            </a:extLst>
          </p:cNvPr>
          <p:cNvSpPr>
            <a:spLocks noGrp="1"/>
          </p:cNvSpPr>
          <p:nvPr>
            <p:ph idx="1"/>
          </p:nvPr>
        </p:nvSpPr>
        <p:spPr>
          <a:xfrm>
            <a:off x="838200" y="1825625"/>
            <a:ext cx="4777154" cy="4351338"/>
          </a:xfrm>
        </p:spPr>
        <p:txBody>
          <a:bodyPr/>
          <a:lstStyle/>
          <a:p>
            <a:r>
              <a:rPr lang="de-DE" dirty="0"/>
              <a:t>Verbesserung von Routing</a:t>
            </a:r>
          </a:p>
          <a:p>
            <a:pPr lvl="1"/>
            <a:r>
              <a:rPr lang="de-DE" dirty="0"/>
              <a:t>Segment Routing</a:t>
            </a:r>
            <a:endParaRPr lang="en-DE" dirty="0"/>
          </a:p>
        </p:txBody>
      </p:sp>
    </p:spTree>
    <p:extLst>
      <p:ext uri="{BB962C8B-B14F-4D97-AF65-F5344CB8AC3E}">
        <p14:creationId xmlns:p14="http://schemas.microsoft.com/office/powerpoint/2010/main" val="1315691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FF2E-9A9F-1C9E-9031-D37C064D6B4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27053EB-F6F6-FAF6-D730-25D5883D06F7}"/>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OVHs Einfluss</a:t>
            </a:r>
            <a:endParaRPr lang="en-DE" sz="4000" dirty="0"/>
          </a:p>
        </p:txBody>
      </p:sp>
      <p:sp>
        <p:nvSpPr>
          <p:cNvPr id="9" name="Content Placeholder 2">
            <a:extLst>
              <a:ext uri="{FF2B5EF4-FFF2-40B4-BE49-F238E27FC236}">
                <a16:creationId xmlns:a16="http://schemas.microsoft.com/office/drawing/2014/main" id="{727D02A1-04E3-85AA-B3DE-60484ACF3A0B}"/>
              </a:ext>
            </a:extLst>
          </p:cNvPr>
          <p:cNvSpPr>
            <a:spLocks noGrp="1"/>
          </p:cNvSpPr>
          <p:nvPr>
            <p:ph idx="1"/>
          </p:nvPr>
        </p:nvSpPr>
        <p:spPr>
          <a:xfrm>
            <a:off x="838200" y="1825625"/>
            <a:ext cx="4777154" cy="1691298"/>
          </a:xfrm>
        </p:spPr>
        <p:txBody>
          <a:bodyPr/>
          <a:lstStyle/>
          <a:p>
            <a:r>
              <a:rPr lang="de-DE" dirty="0"/>
              <a:t>Verbesserung von Routing</a:t>
            </a:r>
          </a:p>
          <a:p>
            <a:pPr lvl="1"/>
            <a:r>
              <a:rPr lang="de-DE" dirty="0"/>
              <a:t>Segment Routing</a:t>
            </a:r>
          </a:p>
          <a:p>
            <a:r>
              <a:rPr lang="de-DE" dirty="0"/>
              <a:t>Energie-Optimierung</a:t>
            </a:r>
            <a:endParaRPr lang="en-DE" dirty="0"/>
          </a:p>
        </p:txBody>
      </p:sp>
      <p:pic>
        <p:nvPicPr>
          <p:cNvPr id="6" name="Picture 5">
            <a:extLst>
              <a:ext uri="{FF2B5EF4-FFF2-40B4-BE49-F238E27FC236}">
                <a16:creationId xmlns:a16="http://schemas.microsoft.com/office/drawing/2014/main" id="{1FD4AE9D-4A05-D608-ACEC-52BF28DDF192}"/>
              </a:ext>
            </a:extLst>
          </p:cNvPr>
          <p:cNvPicPr>
            <a:picLocks noChangeAspect="1"/>
          </p:cNvPicPr>
          <p:nvPr/>
        </p:nvPicPr>
        <p:blipFill>
          <a:blip r:embed="rId3"/>
          <a:stretch>
            <a:fillRect/>
          </a:stretch>
        </p:blipFill>
        <p:spPr>
          <a:xfrm>
            <a:off x="5987927" y="1726223"/>
            <a:ext cx="5514975" cy="3581400"/>
          </a:xfrm>
          <a:prstGeom prst="rect">
            <a:avLst/>
          </a:prstGeom>
        </p:spPr>
      </p:pic>
      <p:sp>
        <p:nvSpPr>
          <p:cNvPr id="7" name="TextBox 6">
            <a:extLst>
              <a:ext uri="{FF2B5EF4-FFF2-40B4-BE49-F238E27FC236}">
                <a16:creationId xmlns:a16="http://schemas.microsoft.com/office/drawing/2014/main" id="{A2F6E275-E599-BDB4-17D8-4BEDC9ABE071}"/>
              </a:ext>
            </a:extLst>
          </p:cNvPr>
          <p:cNvSpPr txBox="1"/>
          <p:nvPr/>
        </p:nvSpPr>
        <p:spPr>
          <a:xfrm>
            <a:off x="5987927" y="6150630"/>
            <a:ext cx="6078597" cy="523220"/>
          </a:xfrm>
          <a:prstGeom prst="rect">
            <a:avLst/>
          </a:prstGeom>
          <a:noFill/>
        </p:spPr>
        <p:txBody>
          <a:bodyPr wrap="square">
            <a:spAutoFit/>
          </a:bodyPr>
          <a:lstStyle/>
          <a:p>
            <a:r>
              <a:rPr lang="en-US" sz="1400" dirty="0"/>
              <a:t>Jacob, Romain and Lim, Jackie and </a:t>
            </a:r>
            <a:r>
              <a:rPr lang="en-US" sz="1400" dirty="0" err="1"/>
              <a:t>Vanbever</a:t>
            </a:r>
            <a:r>
              <a:rPr lang="en-US" sz="1400" dirty="0"/>
              <a:t>, Laurent, “Does rate adaptation at daily timescales make sense?”</a:t>
            </a:r>
            <a:endParaRPr lang="en-DE" sz="1400" dirty="0"/>
          </a:p>
        </p:txBody>
      </p:sp>
    </p:spTree>
    <p:extLst>
      <p:ext uri="{BB962C8B-B14F-4D97-AF65-F5344CB8AC3E}">
        <p14:creationId xmlns:p14="http://schemas.microsoft.com/office/powerpoint/2010/main" val="307670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CFD3C-58DA-8CD8-FE64-8C7E9884A37E}"/>
              </a:ext>
            </a:extLst>
          </p:cNvPr>
          <p:cNvSpPr>
            <a:spLocks noGrp="1"/>
          </p:cNvSpPr>
          <p:nvPr>
            <p:ph idx="1"/>
          </p:nvPr>
        </p:nvSpPr>
        <p:spPr>
          <a:xfrm>
            <a:off x="381002" y="3367967"/>
            <a:ext cx="2536765" cy="482514"/>
          </a:xfrm>
        </p:spPr>
        <p:txBody>
          <a:bodyPr/>
          <a:lstStyle/>
          <a:p>
            <a:pPr marL="0" indent="0">
              <a:buNone/>
            </a:pPr>
            <a:r>
              <a:rPr lang="en-US" dirty="0"/>
              <a:t>Weather + Map</a:t>
            </a:r>
            <a:endParaRPr lang="en-DE" dirty="0"/>
          </a:p>
        </p:txBody>
      </p:sp>
      <p:sp>
        <p:nvSpPr>
          <p:cNvPr id="4" name="Title 1">
            <a:extLst>
              <a:ext uri="{FF2B5EF4-FFF2-40B4-BE49-F238E27FC236}">
                <a16:creationId xmlns:a16="http://schemas.microsoft.com/office/drawing/2014/main" id="{21657EC8-7F5B-1BE7-AB73-19808903FC44}"/>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Wetter: Was verstehen wir darunter?</a:t>
            </a:r>
            <a:endParaRPr lang="en-DE" sz="4000" dirty="0"/>
          </a:p>
        </p:txBody>
      </p:sp>
      <p:pic>
        <p:nvPicPr>
          <p:cNvPr id="5" name="Picture 4" descr="Temperature Map Goes Global - Blog - AerisWeather">
            <a:extLst>
              <a:ext uri="{FF2B5EF4-FFF2-40B4-BE49-F238E27FC236}">
                <a16:creationId xmlns:a16="http://schemas.microsoft.com/office/drawing/2014/main" id="{984B6A0A-E08C-BEDD-8992-2FDE31C17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9632" y="1523999"/>
            <a:ext cx="8142685" cy="46529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65C89E-294B-C032-ACF9-E39AAA7106BD}"/>
              </a:ext>
            </a:extLst>
          </p:cNvPr>
          <p:cNvSpPr txBox="1"/>
          <p:nvPr/>
        </p:nvSpPr>
        <p:spPr>
          <a:xfrm>
            <a:off x="6096000" y="6492875"/>
            <a:ext cx="6078597" cy="307777"/>
          </a:xfrm>
          <a:prstGeom prst="rect">
            <a:avLst/>
          </a:prstGeom>
          <a:noFill/>
        </p:spPr>
        <p:txBody>
          <a:bodyPr wrap="square">
            <a:spAutoFit/>
          </a:bodyPr>
          <a:lstStyle/>
          <a:p>
            <a:r>
              <a:rPr lang="en-DE" sz="1400" dirty="0"/>
              <a:t>https://www.aerisweather.com/blog/2019/03/28/temperature-map-goes-global/</a:t>
            </a:r>
          </a:p>
        </p:txBody>
      </p:sp>
    </p:spTree>
    <p:extLst>
      <p:ext uri="{BB962C8B-B14F-4D97-AF65-F5344CB8AC3E}">
        <p14:creationId xmlns:p14="http://schemas.microsoft.com/office/powerpoint/2010/main" val="3483773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CBCFC-5E63-6071-AACD-90733BCDDB6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0A03559-6252-5BE2-F588-100E8CAD387D}"/>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SWITCH</a:t>
            </a:r>
            <a:endParaRPr lang="en-DE" sz="4000" dirty="0"/>
          </a:p>
        </p:txBody>
      </p:sp>
      <p:sp>
        <p:nvSpPr>
          <p:cNvPr id="8" name="Content Placeholder 2">
            <a:extLst>
              <a:ext uri="{FF2B5EF4-FFF2-40B4-BE49-F238E27FC236}">
                <a16:creationId xmlns:a16="http://schemas.microsoft.com/office/drawing/2014/main" id="{DB33C1C7-B0EA-1775-360C-7EE690974FC3}"/>
              </a:ext>
            </a:extLst>
          </p:cNvPr>
          <p:cNvSpPr txBox="1">
            <a:spLocks/>
          </p:cNvSpPr>
          <p:nvPr/>
        </p:nvSpPr>
        <p:spPr>
          <a:xfrm>
            <a:off x="838200" y="1825625"/>
            <a:ext cx="47771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
        <p:nvSpPr>
          <p:cNvPr id="11" name="Content Placeholder 10">
            <a:extLst>
              <a:ext uri="{FF2B5EF4-FFF2-40B4-BE49-F238E27FC236}">
                <a16:creationId xmlns:a16="http://schemas.microsoft.com/office/drawing/2014/main" id="{D67DBE80-D02F-DB0A-B197-874B9E43C361}"/>
              </a:ext>
            </a:extLst>
          </p:cNvPr>
          <p:cNvSpPr>
            <a:spLocks noGrp="1"/>
          </p:cNvSpPr>
          <p:nvPr>
            <p:ph idx="1"/>
          </p:nvPr>
        </p:nvSpPr>
        <p:spPr>
          <a:xfrm>
            <a:off x="838200" y="1825625"/>
            <a:ext cx="5410200" cy="4351338"/>
          </a:xfrm>
        </p:spPr>
        <p:txBody>
          <a:bodyPr/>
          <a:lstStyle/>
          <a:p>
            <a:r>
              <a:rPr lang="de-DE" dirty="0"/>
              <a:t>Schweizer Wissenschaftsnetz</a:t>
            </a:r>
          </a:p>
          <a:p>
            <a:r>
              <a:rPr lang="de-DE" dirty="0"/>
              <a:t>Zuverlässiger und sicherer Zugang</a:t>
            </a:r>
          </a:p>
          <a:p>
            <a:pPr lvl="1"/>
            <a:r>
              <a:rPr lang="de-DE" dirty="0"/>
              <a:t>Zusammenarbeit in Forschung und Bildung</a:t>
            </a:r>
            <a:endParaRPr lang="en-DE" dirty="0"/>
          </a:p>
        </p:txBody>
      </p:sp>
      <p:pic>
        <p:nvPicPr>
          <p:cNvPr id="14338" name="Picture 2" descr="Nouvelle image de marque pour Switch | Switch">
            <a:extLst>
              <a:ext uri="{FF2B5EF4-FFF2-40B4-BE49-F238E27FC236}">
                <a16:creationId xmlns:a16="http://schemas.microsoft.com/office/drawing/2014/main" id="{6B80B319-F96E-A36F-92D2-188A88FA2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2446" y="2357437"/>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13BF15C-A351-62A8-7A03-E23050AB5892}"/>
              </a:ext>
            </a:extLst>
          </p:cNvPr>
          <p:cNvSpPr txBox="1"/>
          <p:nvPr/>
        </p:nvSpPr>
        <p:spPr>
          <a:xfrm>
            <a:off x="6096000" y="6492875"/>
            <a:ext cx="6078597" cy="307777"/>
          </a:xfrm>
          <a:prstGeom prst="rect">
            <a:avLst/>
          </a:prstGeom>
          <a:noFill/>
        </p:spPr>
        <p:txBody>
          <a:bodyPr wrap="square">
            <a:spAutoFit/>
          </a:bodyPr>
          <a:lstStyle/>
          <a:p>
            <a:r>
              <a:rPr lang="en-US" sz="1400" dirty="0"/>
              <a:t>https://www.switch.ch/fr/insights/nouvelle-image-de-marque-pour-switch</a:t>
            </a:r>
            <a:endParaRPr lang="en-DE" sz="1400" dirty="0"/>
          </a:p>
        </p:txBody>
      </p:sp>
    </p:spTree>
    <p:extLst>
      <p:ext uri="{BB962C8B-B14F-4D97-AF65-F5344CB8AC3E}">
        <p14:creationId xmlns:p14="http://schemas.microsoft.com/office/powerpoint/2010/main" val="2501488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C1D61-6992-464E-D5A4-8AE3718CDFF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C2A20FC-C7F8-5177-BD38-903F52E6491C}"/>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SWITCH</a:t>
            </a:r>
            <a:endParaRPr lang="en-DE" sz="4000" dirty="0"/>
          </a:p>
        </p:txBody>
      </p:sp>
      <p:sp>
        <p:nvSpPr>
          <p:cNvPr id="8" name="Content Placeholder 2">
            <a:extLst>
              <a:ext uri="{FF2B5EF4-FFF2-40B4-BE49-F238E27FC236}">
                <a16:creationId xmlns:a16="http://schemas.microsoft.com/office/drawing/2014/main" id="{8474BC6F-D2EB-8299-E997-73F17446FEB2}"/>
              </a:ext>
            </a:extLst>
          </p:cNvPr>
          <p:cNvSpPr txBox="1">
            <a:spLocks/>
          </p:cNvSpPr>
          <p:nvPr/>
        </p:nvSpPr>
        <p:spPr>
          <a:xfrm>
            <a:off x="838200" y="1825625"/>
            <a:ext cx="47771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pic>
        <p:nvPicPr>
          <p:cNvPr id="6" name="Picture 5">
            <a:extLst>
              <a:ext uri="{FF2B5EF4-FFF2-40B4-BE49-F238E27FC236}">
                <a16:creationId xmlns:a16="http://schemas.microsoft.com/office/drawing/2014/main" id="{C68E667F-14AD-95E5-9EA2-2F8B6F971051}"/>
              </a:ext>
            </a:extLst>
          </p:cNvPr>
          <p:cNvPicPr>
            <a:picLocks noChangeAspect="1"/>
          </p:cNvPicPr>
          <p:nvPr/>
        </p:nvPicPr>
        <p:blipFill>
          <a:blip r:embed="rId3"/>
          <a:stretch>
            <a:fillRect/>
          </a:stretch>
        </p:blipFill>
        <p:spPr>
          <a:xfrm>
            <a:off x="3429930" y="1121767"/>
            <a:ext cx="5332139" cy="5325925"/>
          </a:xfrm>
          <a:prstGeom prst="rect">
            <a:avLst/>
          </a:prstGeom>
        </p:spPr>
      </p:pic>
      <p:sp>
        <p:nvSpPr>
          <p:cNvPr id="7" name="TextBox 6">
            <a:extLst>
              <a:ext uri="{FF2B5EF4-FFF2-40B4-BE49-F238E27FC236}">
                <a16:creationId xmlns:a16="http://schemas.microsoft.com/office/drawing/2014/main" id="{853A01BE-2488-73AF-FB26-F7F2E353CB8B}"/>
              </a:ext>
            </a:extLst>
          </p:cNvPr>
          <p:cNvSpPr txBox="1"/>
          <p:nvPr/>
        </p:nvSpPr>
        <p:spPr>
          <a:xfrm>
            <a:off x="6096000" y="6492875"/>
            <a:ext cx="6078597" cy="307777"/>
          </a:xfrm>
          <a:prstGeom prst="rect">
            <a:avLst/>
          </a:prstGeom>
          <a:noFill/>
        </p:spPr>
        <p:txBody>
          <a:bodyPr wrap="square">
            <a:spAutoFit/>
          </a:bodyPr>
          <a:lstStyle/>
          <a:p>
            <a:r>
              <a:rPr lang="en-US" sz="1400" dirty="0"/>
              <a:t>https://network.switch.ch/pub/swiss-map/</a:t>
            </a:r>
            <a:endParaRPr lang="en-DE" sz="1400" dirty="0"/>
          </a:p>
        </p:txBody>
      </p:sp>
    </p:spTree>
    <p:extLst>
      <p:ext uri="{BB962C8B-B14F-4D97-AF65-F5344CB8AC3E}">
        <p14:creationId xmlns:p14="http://schemas.microsoft.com/office/powerpoint/2010/main" val="2584277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8C50E-7B4D-272F-AD21-56B0E06454B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910D6DF-C90E-7329-BF2B-C9A676B5573E}"/>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SWITCH</a:t>
            </a:r>
            <a:endParaRPr lang="en-DE" sz="4000" dirty="0"/>
          </a:p>
        </p:txBody>
      </p:sp>
      <p:sp>
        <p:nvSpPr>
          <p:cNvPr id="8" name="Content Placeholder 2">
            <a:extLst>
              <a:ext uri="{FF2B5EF4-FFF2-40B4-BE49-F238E27FC236}">
                <a16:creationId xmlns:a16="http://schemas.microsoft.com/office/drawing/2014/main" id="{BF844D3C-24C3-C2FB-9FD6-2A81122141BA}"/>
              </a:ext>
            </a:extLst>
          </p:cNvPr>
          <p:cNvSpPr txBox="1">
            <a:spLocks/>
          </p:cNvSpPr>
          <p:nvPr/>
        </p:nvSpPr>
        <p:spPr>
          <a:xfrm>
            <a:off x="838200" y="1825625"/>
            <a:ext cx="47771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pic>
        <p:nvPicPr>
          <p:cNvPr id="6" name="Picture 5">
            <a:extLst>
              <a:ext uri="{FF2B5EF4-FFF2-40B4-BE49-F238E27FC236}">
                <a16:creationId xmlns:a16="http://schemas.microsoft.com/office/drawing/2014/main" id="{508272F9-A1CF-D03C-FE12-A70E0E3B5238}"/>
              </a:ext>
            </a:extLst>
          </p:cNvPr>
          <p:cNvPicPr>
            <a:picLocks noChangeAspect="1"/>
          </p:cNvPicPr>
          <p:nvPr/>
        </p:nvPicPr>
        <p:blipFill>
          <a:blip r:embed="rId3"/>
          <a:stretch>
            <a:fillRect/>
          </a:stretch>
        </p:blipFill>
        <p:spPr>
          <a:xfrm>
            <a:off x="3429930" y="1121767"/>
            <a:ext cx="5332139" cy="5325925"/>
          </a:xfrm>
          <a:prstGeom prst="rect">
            <a:avLst/>
          </a:prstGeom>
        </p:spPr>
      </p:pic>
      <p:sp>
        <p:nvSpPr>
          <p:cNvPr id="2" name="TextBox 1">
            <a:extLst>
              <a:ext uri="{FF2B5EF4-FFF2-40B4-BE49-F238E27FC236}">
                <a16:creationId xmlns:a16="http://schemas.microsoft.com/office/drawing/2014/main" id="{E4B44C13-1B9E-C473-6708-E26746C568A3}"/>
              </a:ext>
            </a:extLst>
          </p:cNvPr>
          <p:cNvSpPr txBox="1"/>
          <p:nvPr/>
        </p:nvSpPr>
        <p:spPr>
          <a:xfrm>
            <a:off x="6096000" y="6492875"/>
            <a:ext cx="6078597" cy="307777"/>
          </a:xfrm>
          <a:prstGeom prst="rect">
            <a:avLst/>
          </a:prstGeom>
          <a:noFill/>
        </p:spPr>
        <p:txBody>
          <a:bodyPr wrap="square">
            <a:spAutoFit/>
          </a:bodyPr>
          <a:lstStyle/>
          <a:p>
            <a:r>
              <a:rPr lang="en-US" sz="1400" dirty="0"/>
              <a:t>https://network.switch.ch/pub/swiss-map/</a:t>
            </a:r>
            <a:endParaRPr lang="en-DE" sz="1400" dirty="0"/>
          </a:p>
        </p:txBody>
      </p:sp>
      <p:sp>
        <p:nvSpPr>
          <p:cNvPr id="3" name="Oval 2">
            <a:extLst>
              <a:ext uri="{FF2B5EF4-FFF2-40B4-BE49-F238E27FC236}">
                <a16:creationId xmlns:a16="http://schemas.microsoft.com/office/drawing/2014/main" id="{C793D5BC-B134-4F87-EF05-BB02A07CB13C}"/>
              </a:ext>
            </a:extLst>
          </p:cNvPr>
          <p:cNvSpPr/>
          <p:nvPr/>
        </p:nvSpPr>
        <p:spPr>
          <a:xfrm>
            <a:off x="6271846" y="1209186"/>
            <a:ext cx="1594339" cy="1535723"/>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377348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8E10F-0DF6-EEED-0F5B-DF65D0DFBC9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287F9D3-3A1E-4C5C-570E-DB067F7ECC83}"/>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SWITCH</a:t>
            </a:r>
            <a:endParaRPr lang="en-DE" sz="4000" dirty="0"/>
          </a:p>
        </p:txBody>
      </p:sp>
      <p:sp>
        <p:nvSpPr>
          <p:cNvPr id="8" name="Content Placeholder 2">
            <a:extLst>
              <a:ext uri="{FF2B5EF4-FFF2-40B4-BE49-F238E27FC236}">
                <a16:creationId xmlns:a16="http://schemas.microsoft.com/office/drawing/2014/main" id="{4C14A00D-1F7B-510F-ED07-445FF44C98F3}"/>
              </a:ext>
            </a:extLst>
          </p:cNvPr>
          <p:cNvSpPr txBox="1">
            <a:spLocks/>
          </p:cNvSpPr>
          <p:nvPr/>
        </p:nvSpPr>
        <p:spPr>
          <a:xfrm>
            <a:off x="838200" y="1825625"/>
            <a:ext cx="47771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pic>
        <p:nvPicPr>
          <p:cNvPr id="10" name="Picture 9">
            <a:extLst>
              <a:ext uri="{FF2B5EF4-FFF2-40B4-BE49-F238E27FC236}">
                <a16:creationId xmlns:a16="http://schemas.microsoft.com/office/drawing/2014/main" id="{F5B7CF41-711F-F3BA-D688-8A9292FF6E27}"/>
              </a:ext>
            </a:extLst>
          </p:cNvPr>
          <p:cNvPicPr>
            <a:picLocks noChangeAspect="1"/>
          </p:cNvPicPr>
          <p:nvPr/>
        </p:nvPicPr>
        <p:blipFill>
          <a:blip r:embed="rId3"/>
          <a:stretch>
            <a:fillRect/>
          </a:stretch>
        </p:blipFill>
        <p:spPr>
          <a:xfrm>
            <a:off x="3352435" y="1223963"/>
            <a:ext cx="6448425" cy="4953000"/>
          </a:xfrm>
          <a:prstGeom prst="rect">
            <a:avLst/>
          </a:prstGeom>
        </p:spPr>
      </p:pic>
      <p:sp>
        <p:nvSpPr>
          <p:cNvPr id="11" name="Content Placeholder 10">
            <a:extLst>
              <a:ext uri="{FF2B5EF4-FFF2-40B4-BE49-F238E27FC236}">
                <a16:creationId xmlns:a16="http://schemas.microsoft.com/office/drawing/2014/main" id="{0F8505DD-40D1-76FE-589B-42BA5F77B0E8}"/>
              </a:ext>
            </a:extLst>
          </p:cNvPr>
          <p:cNvSpPr>
            <a:spLocks noGrp="1"/>
          </p:cNvSpPr>
          <p:nvPr>
            <p:ph idx="1"/>
          </p:nvPr>
        </p:nvSpPr>
        <p:spPr>
          <a:xfrm>
            <a:off x="838200" y="1825625"/>
            <a:ext cx="3135923" cy="4351338"/>
          </a:xfrm>
        </p:spPr>
        <p:txBody>
          <a:bodyPr/>
          <a:lstStyle/>
          <a:p>
            <a:endParaRPr lang="en-DE" dirty="0"/>
          </a:p>
        </p:txBody>
      </p:sp>
      <p:sp>
        <p:nvSpPr>
          <p:cNvPr id="12" name="TextBox 11">
            <a:extLst>
              <a:ext uri="{FF2B5EF4-FFF2-40B4-BE49-F238E27FC236}">
                <a16:creationId xmlns:a16="http://schemas.microsoft.com/office/drawing/2014/main" id="{D2C5C4AC-1378-8493-2E9C-C4FD12684C00}"/>
              </a:ext>
            </a:extLst>
          </p:cNvPr>
          <p:cNvSpPr txBox="1"/>
          <p:nvPr/>
        </p:nvSpPr>
        <p:spPr>
          <a:xfrm>
            <a:off x="6096000" y="6492875"/>
            <a:ext cx="6078597" cy="307777"/>
          </a:xfrm>
          <a:prstGeom prst="rect">
            <a:avLst/>
          </a:prstGeom>
          <a:noFill/>
        </p:spPr>
        <p:txBody>
          <a:bodyPr wrap="square">
            <a:spAutoFit/>
          </a:bodyPr>
          <a:lstStyle/>
          <a:p>
            <a:r>
              <a:rPr lang="en-US" sz="1400" dirty="0"/>
              <a:t>https://network.switch.ch/pub/swiss-map/</a:t>
            </a:r>
            <a:endParaRPr lang="en-DE" sz="1400" dirty="0"/>
          </a:p>
        </p:txBody>
      </p:sp>
    </p:spTree>
    <p:extLst>
      <p:ext uri="{BB962C8B-B14F-4D97-AF65-F5344CB8AC3E}">
        <p14:creationId xmlns:p14="http://schemas.microsoft.com/office/powerpoint/2010/main" val="2629866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0C2DF-0F6A-5910-2791-C3B953DE08C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1A19759-BDB1-0058-BA99-7A529374D273}"/>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SWITCH</a:t>
            </a:r>
            <a:endParaRPr lang="en-DE" sz="4000" dirty="0"/>
          </a:p>
        </p:txBody>
      </p:sp>
      <p:sp>
        <p:nvSpPr>
          <p:cNvPr id="8" name="Content Placeholder 2">
            <a:extLst>
              <a:ext uri="{FF2B5EF4-FFF2-40B4-BE49-F238E27FC236}">
                <a16:creationId xmlns:a16="http://schemas.microsoft.com/office/drawing/2014/main" id="{4C0DF6BB-5D55-DFA9-67E0-40E285A76301}"/>
              </a:ext>
            </a:extLst>
          </p:cNvPr>
          <p:cNvSpPr txBox="1">
            <a:spLocks/>
          </p:cNvSpPr>
          <p:nvPr/>
        </p:nvSpPr>
        <p:spPr>
          <a:xfrm>
            <a:off x="838200" y="1825625"/>
            <a:ext cx="47771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
        <p:nvSpPr>
          <p:cNvPr id="11" name="Content Placeholder 10">
            <a:extLst>
              <a:ext uri="{FF2B5EF4-FFF2-40B4-BE49-F238E27FC236}">
                <a16:creationId xmlns:a16="http://schemas.microsoft.com/office/drawing/2014/main" id="{AE64E827-0A8E-BCA7-E35A-D839A1663D57}"/>
              </a:ext>
            </a:extLst>
          </p:cNvPr>
          <p:cNvSpPr>
            <a:spLocks noGrp="1"/>
          </p:cNvSpPr>
          <p:nvPr>
            <p:ph idx="1"/>
          </p:nvPr>
        </p:nvSpPr>
        <p:spPr>
          <a:xfrm>
            <a:off x="1269023" y="4462276"/>
            <a:ext cx="4777154" cy="501236"/>
          </a:xfrm>
        </p:spPr>
        <p:txBody>
          <a:bodyPr>
            <a:normAutofit/>
          </a:bodyPr>
          <a:lstStyle/>
          <a:p>
            <a:pPr marL="0" indent="0" algn="ctr">
              <a:buNone/>
            </a:pPr>
            <a:r>
              <a:rPr lang="de-DE" sz="2400" dirty="0"/>
              <a:t>ETH Zürich – Universität Zürich</a:t>
            </a:r>
            <a:endParaRPr lang="en-DE" sz="2400" dirty="0"/>
          </a:p>
        </p:txBody>
      </p:sp>
      <p:pic>
        <p:nvPicPr>
          <p:cNvPr id="3" name="Picture 2">
            <a:extLst>
              <a:ext uri="{FF2B5EF4-FFF2-40B4-BE49-F238E27FC236}">
                <a16:creationId xmlns:a16="http://schemas.microsoft.com/office/drawing/2014/main" id="{5040B241-9B52-177F-91D0-F8EBEF67CB1A}"/>
              </a:ext>
            </a:extLst>
          </p:cNvPr>
          <p:cNvPicPr>
            <a:picLocks noChangeAspect="1"/>
          </p:cNvPicPr>
          <p:nvPr/>
        </p:nvPicPr>
        <p:blipFill>
          <a:blip r:embed="rId3"/>
          <a:stretch>
            <a:fillRect/>
          </a:stretch>
        </p:blipFill>
        <p:spPr>
          <a:xfrm>
            <a:off x="838200" y="2260300"/>
            <a:ext cx="5638800" cy="1952625"/>
          </a:xfrm>
          <a:prstGeom prst="rect">
            <a:avLst/>
          </a:prstGeom>
        </p:spPr>
      </p:pic>
      <p:pic>
        <p:nvPicPr>
          <p:cNvPr id="5" name="Picture 4">
            <a:extLst>
              <a:ext uri="{FF2B5EF4-FFF2-40B4-BE49-F238E27FC236}">
                <a16:creationId xmlns:a16="http://schemas.microsoft.com/office/drawing/2014/main" id="{8854F231-120A-FB71-BF90-4080921CB6DD}"/>
              </a:ext>
            </a:extLst>
          </p:cNvPr>
          <p:cNvPicPr>
            <a:picLocks noChangeAspect="1"/>
          </p:cNvPicPr>
          <p:nvPr/>
        </p:nvPicPr>
        <p:blipFill>
          <a:blip r:embed="rId4"/>
          <a:stretch>
            <a:fillRect/>
          </a:stretch>
        </p:blipFill>
        <p:spPr>
          <a:xfrm>
            <a:off x="7358443" y="1591901"/>
            <a:ext cx="4282574" cy="3289421"/>
          </a:xfrm>
          <a:prstGeom prst="rect">
            <a:avLst/>
          </a:prstGeom>
        </p:spPr>
      </p:pic>
      <p:sp>
        <p:nvSpPr>
          <p:cNvPr id="6" name="TextBox 5">
            <a:extLst>
              <a:ext uri="{FF2B5EF4-FFF2-40B4-BE49-F238E27FC236}">
                <a16:creationId xmlns:a16="http://schemas.microsoft.com/office/drawing/2014/main" id="{0338B72F-98F0-0716-96E5-76047346898E}"/>
              </a:ext>
            </a:extLst>
          </p:cNvPr>
          <p:cNvSpPr txBox="1"/>
          <p:nvPr/>
        </p:nvSpPr>
        <p:spPr>
          <a:xfrm>
            <a:off x="6096000" y="6492875"/>
            <a:ext cx="6078597" cy="307777"/>
          </a:xfrm>
          <a:prstGeom prst="rect">
            <a:avLst/>
          </a:prstGeom>
          <a:noFill/>
        </p:spPr>
        <p:txBody>
          <a:bodyPr wrap="square">
            <a:spAutoFit/>
          </a:bodyPr>
          <a:lstStyle/>
          <a:p>
            <a:r>
              <a:rPr lang="en-US" sz="1400" dirty="0"/>
              <a:t>https://network.switch.ch/pub/swiss-map/</a:t>
            </a:r>
            <a:endParaRPr lang="en-DE" sz="1400" dirty="0"/>
          </a:p>
        </p:txBody>
      </p:sp>
      <p:sp>
        <p:nvSpPr>
          <p:cNvPr id="7" name="Oval 6">
            <a:extLst>
              <a:ext uri="{FF2B5EF4-FFF2-40B4-BE49-F238E27FC236}">
                <a16:creationId xmlns:a16="http://schemas.microsoft.com/office/drawing/2014/main" id="{40882E17-5FE2-044F-D310-D31724D5D04E}"/>
              </a:ext>
            </a:extLst>
          </p:cNvPr>
          <p:cNvSpPr/>
          <p:nvPr/>
        </p:nvSpPr>
        <p:spPr>
          <a:xfrm>
            <a:off x="8651631" y="2590800"/>
            <a:ext cx="375138" cy="1622125"/>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56305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25319-B5D5-1CF9-3330-E754FF3DFB1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0E0E1C7-5DD6-8F40-7872-AE49ECD190D0}"/>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MANDA</a:t>
            </a:r>
            <a:endParaRPr lang="en-DE" sz="4000" dirty="0"/>
          </a:p>
        </p:txBody>
      </p:sp>
      <p:pic>
        <p:nvPicPr>
          <p:cNvPr id="3" name="Content Placeholder 2" descr="A map of a city&#10;&#10;Description automatically generated">
            <a:extLst>
              <a:ext uri="{FF2B5EF4-FFF2-40B4-BE49-F238E27FC236}">
                <a16:creationId xmlns:a16="http://schemas.microsoft.com/office/drawing/2014/main" id="{288BDF01-7B6C-0619-8C30-5F5C81F31F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58687" y="407983"/>
            <a:ext cx="4502389" cy="6042034"/>
          </a:xfrm>
        </p:spPr>
      </p:pic>
      <p:sp>
        <p:nvSpPr>
          <p:cNvPr id="7" name="TextBox 6">
            <a:extLst>
              <a:ext uri="{FF2B5EF4-FFF2-40B4-BE49-F238E27FC236}">
                <a16:creationId xmlns:a16="http://schemas.microsoft.com/office/drawing/2014/main" id="{793B4BCD-C4EE-F4EB-D506-3EE04D3B57AE}"/>
              </a:ext>
            </a:extLst>
          </p:cNvPr>
          <p:cNvSpPr txBox="1"/>
          <p:nvPr/>
        </p:nvSpPr>
        <p:spPr>
          <a:xfrm>
            <a:off x="6096000" y="6492875"/>
            <a:ext cx="6078597" cy="307777"/>
          </a:xfrm>
          <a:prstGeom prst="rect">
            <a:avLst/>
          </a:prstGeom>
          <a:noFill/>
        </p:spPr>
        <p:txBody>
          <a:bodyPr wrap="square">
            <a:spAutoFit/>
          </a:bodyPr>
          <a:lstStyle/>
          <a:p>
            <a:r>
              <a:rPr lang="en-US" sz="1400" dirty="0"/>
              <a:t>https://stats.man-da.de/</a:t>
            </a:r>
            <a:endParaRPr lang="en-DE" sz="1400" dirty="0"/>
          </a:p>
        </p:txBody>
      </p:sp>
      <p:sp>
        <p:nvSpPr>
          <p:cNvPr id="8" name="Content Placeholder 2">
            <a:extLst>
              <a:ext uri="{FF2B5EF4-FFF2-40B4-BE49-F238E27FC236}">
                <a16:creationId xmlns:a16="http://schemas.microsoft.com/office/drawing/2014/main" id="{4B426184-EBC0-EE0B-DEE7-46E32019AF75}"/>
              </a:ext>
            </a:extLst>
          </p:cNvPr>
          <p:cNvSpPr txBox="1">
            <a:spLocks/>
          </p:cNvSpPr>
          <p:nvPr/>
        </p:nvSpPr>
        <p:spPr>
          <a:xfrm>
            <a:off x="838200" y="1825625"/>
            <a:ext cx="47771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sp>
        <p:nvSpPr>
          <p:cNvPr id="2" name="Content Placeholder 2">
            <a:extLst>
              <a:ext uri="{FF2B5EF4-FFF2-40B4-BE49-F238E27FC236}">
                <a16:creationId xmlns:a16="http://schemas.microsoft.com/office/drawing/2014/main" id="{8D29C326-4CA8-9924-59CA-22DC6DD5B179}"/>
              </a:ext>
            </a:extLst>
          </p:cNvPr>
          <p:cNvSpPr txBox="1">
            <a:spLocks/>
          </p:cNvSpPr>
          <p:nvPr/>
        </p:nvSpPr>
        <p:spPr>
          <a:xfrm>
            <a:off x="838199" y="1825625"/>
            <a:ext cx="5046785" cy="4457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M</a:t>
            </a:r>
            <a:r>
              <a:rPr lang="de-DE" dirty="0"/>
              <a:t>etropolitan </a:t>
            </a:r>
            <a:r>
              <a:rPr lang="de-DE" b="1" dirty="0"/>
              <a:t>A</a:t>
            </a:r>
            <a:r>
              <a:rPr lang="de-DE" dirty="0"/>
              <a:t>rea </a:t>
            </a:r>
            <a:r>
              <a:rPr lang="de-DE" b="1" dirty="0"/>
              <a:t>N</a:t>
            </a:r>
            <a:r>
              <a:rPr lang="de-DE" dirty="0"/>
              <a:t>etwork </a:t>
            </a:r>
            <a:r>
              <a:rPr lang="de-DE" b="1" dirty="0" err="1"/>
              <a:t>DA</a:t>
            </a:r>
            <a:r>
              <a:rPr lang="de-DE" dirty="0" err="1"/>
              <a:t>rmstadt</a:t>
            </a:r>
            <a:r>
              <a:rPr lang="de-DE" dirty="0"/>
              <a:t> </a:t>
            </a:r>
          </a:p>
          <a:p>
            <a:r>
              <a:rPr lang="de-DE" dirty="0"/>
              <a:t>Zusammenarbeit in Forschung</a:t>
            </a:r>
          </a:p>
          <a:p>
            <a:r>
              <a:rPr lang="de-DE" dirty="0"/>
              <a:t>Mit Zugang erreichbar</a:t>
            </a:r>
            <a:endParaRPr lang="en-DE" dirty="0"/>
          </a:p>
        </p:txBody>
      </p:sp>
    </p:spTree>
    <p:extLst>
      <p:ext uri="{BB962C8B-B14F-4D97-AF65-F5344CB8AC3E}">
        <p14:creationId xmlns:p14="http://schemas.microsoft.com/office/powerpoint/2010/main" val="4183152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E930F-C3D3-BD00-B8B5-C58BFD5FEEE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918519B-F470-EB64-53C0-0E385EA730C9}"/>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MANDA</a:t>
            </a:r>
            <a:endParaRPr lang="en-DE" sz="4000" dirty="0"/>
          </a:p>
        </p:txBody>
      </p:sp>
      <p:sp>
        <p:nvSpPr>
          <p:cNvPr id="7" name="TextBox 6">
            <a:extLst>
              <a:ext uri="{FF2B5EF4-FFF2-40B4-BE49-F238E27FC236}">
                <a16:creationId xmlns:a16="http://schemas.microsoft.com/office/drawing/2014/main" id="{C4515255-D945-E983-0E49-0D09C08924DB}"/>
              </a:ext>
            </a:extLst>
          </p:cNvPr>
          <p:cNvSpPr txBox="1"/>
          <p:nvPr/>
        </p:nvSpPr>
        <p:spPr>
          <a:xfrm>
            <a:off x="4888524" y="6492875"/>
            <a:ext cx="7286074" cy="307777"/>
          </a:xfrm>
          <a:prstGeom prst="rect">
            <a:avLst/>
          </a:prstGeom>
          <a:noFill/>
        </p:spPr>
        <p:txBody>
          <a:bodyPr wrap="square">
            <a:spAutoFit/>
          </a:bodyPr>
          <a:lstStyle/>
          <a:p>
            <a:r>
              <a:rPr lang="en-US" sz="1400" dirty="0"/>
              <a:t>https://stats.man-da.de/wetter/index.php?Doc=ip/index-large.html&amp;subtitle=Weathermaps</a:t>
            </a:r>
            <a:endParaRPr lang="en-DE" sz="1400" dirty="0"/>
          </a:p>
        </p:txBody>
      </p:sp>
      <p:sp>
        <p:nvSpPr>
          <p:cNvPr id="8" name="Content Placeholder 2">
            <a:extLst>
              <a:ext uri="{FF2B5EF4-FFF2-40B4-BE49-F238E27FC236}">
                <a16:creationId xmlns:a16="http://schemas.microsoft.com/office/drawing/2014/main" id="{4C45497E-A91A-4092-BC88-64B287B44DA6}"/>
              </a:ext>
            </a:extLst>
          </p:cNvPr>
          <p:cNvSpPr txBox="1">
            <a:spLocks/>
          </p:cNvSpPr>
          <p:nvPr/>
        </p:nvSpPr>
        <p:spPr>
          <a:xfrm>
            <a:off x="838200" y="1825625"/>
            <a:ext cx="47771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pic>
        <p:nvPicPr>
          <p:cNvPr id="10" name="Content Placeholder 9" descr="A computer screen shot of a diagram&#10;&#10;Description automatically generated">
            <a:extLst>
              <a:ext uri="{FF2B5EF4-FFF2-40B4-BE49-F238E27FC236}">
                <a16:creationId xmlns:a16="http://schemas.microsoft.com/office/drawing/2014/main" id="{292EA7C5-31ED-707B-D193-1CE58F9FDE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2109" y="1076262"/>
            <a:ext cx="8607782" cy="5267784"/>
          </a:xfrm>
        </p:spPr>
      </p:pic>
    </p:spTree>
    <p:extLst>
      <p:ext uri="{BB962C8B-B14F-4D97-AF65-F5344CB8AC3E}">
        <p14:creationId xmlns:p14="http://schemas.microsoft.com/office/powerpoint/2010/main" val="674947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E4FF6-0DD0-6871-E68A-F24C8C84CA5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2E7C34B-9E83-8BDB-AA2F-2CC934414339}"/>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MANDA</a:t>
            </a:r>
            <a:endParaRPr lang="en-DE" sz="4000" dirty="0"/>
          </a:p>
        </p:txBody>
      </p:sp>
      <p:sp>
        <p:nvSpPr>
          <p:cNvPr id="7" name="TextBox 6">
            <a:extLst>
              <a:ext uri="{FF2B5EF4-FFF2-40B4-BE49-F238E27FC236}">
                <a16:creationId xmlns:a16="http://schemas.microsoft.com/office/drawing/2014/main" id="{BBC26F1B-5EF6-F427-30DF-81D23F7358E9}"/>
              </a:ext>
            </a:extLst>
          </p:cNvPr>
          <p:cNvSpPr txBox="1"/>
          <p:nvPr/>
        </p:nvSpPr>
        <p:spPr>
          <a:xfrm>
            <a:off x="4888524" y="6492875"/>
            <a:ext cx="7286074" cy="307777"/>
          </a:xfrm>
          <a:prstGeom prst="rect">
            <a:avLst/>
          </a:prstGeom>
          <a:noFill/>
        </p:spPr>
        <p:txBody>
          <a:bodyPr wrap="square">
            <a:spAutoFit/>
          </a:bodyPr>
          <a:lstStyle/>
          <a:p>
            <a:r>
              <a:rPr lang="en-US" sz="1400" dirty="0"/>
              <a:t>https://stats.man-da.de/wetter/index.php?Doc=ip/index-large.html&amp;subtitle=Weathermaps</a:t>
            </a:r>
            <a:endParaRPr lang="en-DE" sz="1400" dirty="0"/>
          </a:p>
        </p:txBody>
      </p:sp>
      <p:sp>
        <p:nvSpPr>
          <p:cNvPr id="8" name="Content Placeholder 2">
            <a:extLst>
              <a:ext uri="{FF2B5EF4-FFF2-40B4-BE49-F238E27FC236}">
                <a16:creationId xmlns:a16="http://schemas.microsoft.com/office/drawing/2014/main" id="{A21154F9-D603-D4B0-D107-225B981B45E6}"/>
              </a:ext>
            </a:extLst>
          </p:cNvPr>
          <p:cNvSpPr txBox="1">
            <a:spLocks/>
          </p:cNvSpPr>
          <p:nvPr/>
        </p:nvSpPr>
        <p:spPr>
          <a:xfrm>
            <a:off x="838200" y="1825625"/>
            <a:ext cx="47771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DE" dirty="0"/>
          </a:p>
        </p:txBody>
      </p:sp>
      <p:pic>
        <p:nvPicPr>
          <p:cNvPr id="10" name="Content Placeholder 9" descr="A computer screen shot of a diagram&#10;&#10;Description automatically generated">
            <a:extLst>
              <a:ext uri="{FF2B5EF4-FFF2-40B4-BE49-F238E27FC236}">
                <a16:creationId xmlns:a16="http://schemas.microsoft.com/office/drawing/2014/main" id="{6C400CA5-BAE8-9938-3DEE-AC4A039458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2109" y="1076262"/>
            <a:ext cx="8607782" cy="5267784"/>
          </a:xfrm>
        </p:spPr>
      </p:pic>
      <p:sp>
        <p:nvSpPr>
          <p:cNvPr id="2" name="Arrow: Up 1">
            <a:extLst>
              <a:ext uri="{FF2B5EF4-FFF2-40B4-BE49-F238E27FC236}">
                <a16:creationId xmlns:a16="http://schemas.microsoft.com/office/drawing/2014/main" id="{A35C3632-5013-AEBE-A8B8-0CB30D1C841D}"/>
              </a:ext>
            </a:extLst>
          </p:cNvPr>
          <p:cNvSpPr/>
          <p:nvPr/>
        </p:nvSpPr>
        <p:spPr>
          <a:xfrm>
            <a:off x="8968153" y="5427785"/>
            <a:ext cx="480646" cy="749178"/>
          </a:xfrm>
          <a:prstGeom prst="up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46487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43E6A-A299-9BC0-6555-B21DF9D68084}"/>
              </a:ext>
            </a:extLst>
          </p:cNvPr>
          <p:cNvSpPr>
            <a:spLocks noGrp="1"/>
          </p:cNvSpPr>
          <p:nvPr>
            <p:ph idx="1"/>
          </p:nvPr>
        </p:nvSpPr>
        <p:spPr/>
        <p:txBody>
          <a:bodyPr/>
          <a:lstStyle/>
          <a:p>
            <a:endParaRPr lang="en-DE"/>
          </a:p>
        </p:txBody>
      </p:sp>
      <p:sp>
        <p:nvSpPr>
          <p:cNvPr id="4" name="Title 1">
            <a:extLst>
              <a:ext uri="{FF2B5EF4-FFF2-40B4-BE49-F238E27FC236}">
                <a16:creationId xmlns:a16="http://schemas.microsoft.com/office/drawing/2014/main" id="{527BFC53-A08F-ED11-67F0-31F1300B08EF}"/>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MANDA</a:t>
            </a:r>
            <a:endParaRPr lang="en-DE" sz="4000" dirty="0"/>
          </a:p>
        </p:txBody>
      </p:sp>
      <p:pic>
        <p:nvPicPr>
          <p:cNvPr id="6" name="Picture 5">
            <a:extLst>
              <a:ext uri="{FF2B5EF4-FFF2-40B4-BE49-F238E27FC236}">
                <a16:creationId xmlns:a16="http://schemas.microsoft.com/office/drawing/2014/main" id="{65BF1016-3452-A314-47AC-D269F4204EF7}"/>
              </a:ext>
            </a:extLst>
          </p:cNvPr>
          <p:cNvPicPr>
            <a:picLocks noChangeAspect="1"/>
          </p:cNvPicPr>
          <p:nvPr/>
        </p:nvPicPr>
        <p:blipFill rotWithShape="1">
          <a:blip r:embed="rId3"/>
          <a:srcRect b="68327"/>
          <a:stretch/>
        </p:blipFill>
        <p:spPr>
          <a:xfrm>
            <a:off x="2539695" y="2604714"/>
            <a:ext cx="7112610" cy="1648571"/>
          </a:xfrm>
          <a:prstGeom prst="rect">
            <a:avLst/>
          </a:prstGeom>
        </p:spPr>
      </p:pic>
      <p:sp>
        <p:nvSpPr>
          <p:cNvPr id="5" name="TextBox 4">
            <a:extLst>
              <a:ext uri="{FF2B5EF4-FFF2-40B4-BE49-F238E27FC236}">
                <a16:creationId xmlns:a16="http://schemas.microsoft.com/office/drawing/2014/main" id="{A54E3BFB-A430-C4B4-898D-85B45E7BFB9D}"/>
              </a:ext>
            </a:extLst>
          </p:cNvPr>
          <p:cNvSpPr txBox="1"/>
          <p:nvPr/>
        </p:nvSpPr>
        <p:spPr>
          <a:xfrm>
            <a:off x="4888524" y="6492875"/>
            <a:ext cx="7286074" cy="307777"/>
          </a:xfrm>
          <a:prstGeom prst="rect">
            <a:avLst/>
          </a:prstGeom>
          <a:noFill/>
        </p:spPr>
        <p:txBody>
          <a:bodyPr wrap="square">
            <a:spAutoFit/>
          </a:bodyPr>
          <a:lstStyle/>
          <a:p>
            <a:r>
              <a:rPr lang="en-US" sz="1400" dirty="0"/>
              <a:t>https://stats.man-da.de/wetter/index.php?Doc=ip/index-large.html&amp;subtitle=Weathermaps</a:t>
            </a:r>
            <a:endParaRPr lang="en-DE" sz="1400" dirty="0"/>
          </a:p>
        </p:txBody>
      </p:sp>
    </p:spTree>
    <p:extLst>
      <p:ext uri="{BB962C8B-B14F-4D97-AF65-F5344CB8AC3E}">
        <p14:creationId xmlns:p14="http://schemas.microsoft.com/office/powerpoint/2010/main" val="3113656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4E8A3-B1BF-CF35-98FB-6724E09A33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9182BE-1685-4F7E-126C-37D92C46E379}"/>
              </a:ext>
            </a:extLst>
          </p:cNvPr>
          <p:cNvSpPr>
            <a:spLocks noGrp="1"/>
          </p:cNvSpPr>
          <p:nvPr>
            <p:ph idx="1"/>
          </p:nvPr>
        </p:nvSpPr>
        <p:spPr/>
        <p:txBody>
          <a:bodyPr/>
          <a:lstStyle/>
          <a:p>
            <a:endParaRPr lang="en-DE"/>
          </a:p>
        </p:txBody>
      </p:sp>
      <p:sp>
        <p:nvSpPr>
          <p:cNvPr id="4" name="Title 1">
            <a:extLst>
              <a:ext uri="{FF2B5EF4-FFF2-40B4-BE49-F238E27FC236}">
                <a16:creationId xmlns:a16="http://schemas.microsoft.com/office/drawing/2014/main" id="{3F679AD7-034C-F8A2-9D04-33DFCE331DC0}"/>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MANDA</a:t>
            </a:r>
            <a:endParaRPr lang="en-DE" sz="4000" dirty="0"/>
          </a:p>
        </p:txBody>
      </p:sp>
      <p:pic>
        <p:nvPicPr>
          <p:cNvPr id="6" name="Picture 5">
            <a:extLst>
              <a:ext uri="{FF2B5EF4-FFF2-40B4-BE49-F238E27FC236}">
                <a16:creationId xmlns:a16="http://schemas.microsoft.com/office/drawing/2014/main" id="{EFE1D8BD-733C-2682-08FD-97B24C92C34D}"/>
              </a:ext>
            </a:extLst>
          </p:cNvPr>
          <p:cNvPicPr>
            <a:picLocks noChangeAspect="1"/>
          </p:cNvPicPr>
          <p:nvPr/>
        </p:nvPicPr>
        <p:blipFill rotWithShape="1">
          <a:blip r:embed="rId3"/>
          <a:srcRect t="31448"/>
          <a:stretch/>
        </p:blipFill>
        <p:spPr>
          <a:xfrm>
            <a:off x="2539695" y="1957754"/>
            <a:ext cx="7112610" cy="3568050"/>
          </a:xfrm>
          <a:prstGeom prst="rect">
            <a:avLst/>
          </a:prstGeom>
        </p:spPr>
      </p:pic>
      <p:sp>
        <p:nvSpPr>
          <p:cNvPr id="5" name="TextBox 4">
            <a:extLst>
              <a:ext uri="{FF2B5EF4-FFF2-40B4-BE49-F238E27FC236}">
                <a16:creationId xmlns:a16="http://schemas.microsoft.com/office/drawing/2014/main" id="{B0A76E91-ECDF-F913-FCDE-05F7922DEDA5}"/>
              </a:ext>
            </a:extLst>
          </p:cNvPr>
          <p:cNvSpPr txBox="1"/>
          <p:nvPr/>
        </p:nvSpPr>
        <p:spPr>
          <a:xfrm>
            <a:off x="4888524" y="6492875"/>
            <a:ext cx="7286074" cy="307777"/>
          </a:xfrm>
          <a:prstGeom prst="rect">
            <a:avLst/>
          </a:prstGeom>
          <a:noFill/>
        </p:spPr>
        <p:txBody>
          <a:bodyPr wrap="square">
            <a:spAutoFit/>
          </a:bodyPr>
          <a:lstStyle/>
          <a:p>
            <a:r>
              <a:rPr lang="en-US" sz="1400" dirty="0"/>
              <a:t>https://stats.man-da.de/mrtg/intern/index.php?Doc=metro.hda-tiz.html</a:t>
            </a:r>
            <a:endParaRPr lang="en-DE" sz="1400" dirty="0"/>
          </a:p>
        </p:txBody>
      </p:sp>
    </p:spTree>
    <p:extLst>
      <p:ext uri="{BB962C8B-B14F-4D97-AF65-F5344CB8AC3E}">
        <p14:creationId xmlns:p14="http://schemas.microsoft.com/office/powerpoint/2010/main" val="37194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8567354-A901-6E77-862A-877D1C551B17}"/>
              </a:ext>
            </a:extLst>
          </p:cNvPr>
          <p:cNvSpPr txBox="1">
            <a:spLocks/>
          </p:cNvSpPr>
          <p:nvPr/>
        </p:nvSpPr>
        <p:spPr>
          <a:xfrm>
            <a:off x="362341" y="3022926"/>
            <a:ext cx="3006010" cy="8121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Internet + Weather + Map</a:t>
            </a:r>
            <a:endParaRPr lang="en-DE" dirty="0"/>
          </a:p>
        </p:txBody>
      </p:sp>
      <p:sp>
        <p:nvSpPr>
          <p:cNvPr id="9" name="Title 1">
            <a:extLst>
              <a:ext uri="{FF2B5EF4-FFF2-40B4-BE49-F238E27FC236}">
                <a16:creationId xmlns:a16="http://schemas.microsoft.com/office/drawing/2014/main" id="{E7F4C05A-C51D-C280-FC72-09162600E8D9}"/>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Wetter: Was verstehen wir darunter?</a:t>
            </a:r>
            <a:endParaRPr lang="en-DE" sz="4000" dirty="0"/>
          </a:p>
        </p:txBody>
      </p:sp>
      <p:pic>
        <p:nvPicPr>
          <p:cNvPr id="15" name="Picture 14">
            <a:extLst>
              <a:ext uri="{FF2B5EF4-FFF2-40B4-BE49-F238E27FC236}">
                <a16:creationId xmlns:a16="http://schemas.microsoft.com/office/drawing/2014/main" id="{5AB2997C-E08F-AF53-62B8-BF0B91A24A39}"/>
              </a:ext>
            </a:extLst>
          </p:cNvPr>
          <p:cNvPicPr>
            <a:picLocks noChangeAspect="1"/>
          </p:cNvPicPr>
          <p:nvPr/>
        </p:nvPicPr>
        <p:blipFill>
          <a:blip r:embed="rId3"/>
          <a:stretch>
            <a:fillRect/>
          </a:stretch>
        </p:blipFill>
        <p:spPr>
          <a:xfrm>
            <a:off x="3966099" y="1509713"/>
            <a:ext cx="7387701" cy="4450512"/>
          </a:xfrm>
          <a:prstGeom prst="rect">
            <a:avLst/>
          </a:prstGeom>
        </p:spPr>
      </p:pic>
      <p:sp>
        <p:nvSpPr>
          <p:cNvPr id="16" name="TextBox 15">
            <a:extLst>
              <a:ext uri="{FF2B5EF4-FFF2-40B4-BE49-F238E27FC236}">
                <a16:creationId xmlns:a16="http://schemas.microsoft.com/office/drawing/2014/main" id="{D538FD56-CA3F-5901-E1DB-107E893BCA5D}"/>
              </a:ext>
            </a:extLst>
          </p:cNvPr>
          <p:cNvSpPr txBox="1"/>
          <p:nvPr/>
        </p:nvSpPr>
        <p:spPr>
          <a:xfrm>
            <a:off x="6096000" y="6492875"/>
            <a:ext cx="6078597" cy="307777"/>
          </a:xfrm>
          <a:prstGeom prst="rect">
            <a:avLst/>
          </a:prstGeom>
          <a:noFill/>
        </p:spPr>
        <p:txBody>
          <a:bodyPr wrap="square">
            <a:spAutoFit/>
          </a:bodyPr>
          <a:lstStyle/>
          <a:p>
            <a:r>
              <a:rPr lang="en-US" sz="1400" dirty="0" err="1"/>
              <a:t>Projekt</a:t>
            </a:r>
            <a:r>
              <a:rPr lang="en-US" sz="1400" dirty="0"/>
              <a:t> </a:t>
            </a:r>
            <a:r>
              <a:rPr lang="en-US" sz="1400" dirty="0" err="1"/>
              <a:t>bei</a:t>
            </a:r>
            <a:r>
              <a:rPr lang="en-US" sz="1400" dirty="0"/>
              <a:t> </a:t>
            </a:r>
            <a:r>
              <a:rPr lang="en-US" sz="1400" dirty="0" err="1"/>
              <a:t>Verteilte</a:t>
            </a:r>
            <a:r>
              <a:rPr lang="en-US" sz="1400" dirty="0"/>
              <a:t> </a:t>
            </a:r>
            <a:r>
              <a:rPr lang="en-US" sz="1400" dirty="0" err="1"/>
              <a:t>Systeme</a:t>
            </a:r>
            <a:r>
              <a:rPr lang="en-US" sz="1400" dirty="0"/>
              <a:t> – </a:t>
            </a:r>
            <a:r>
              <a:rPr lang="en-US" sz="1400" dirty="0" err="1"/>
              <a:t>Universit</a:t>
            </a:r>
            <a:r>
              <a:rPr lang="de-DE" sz="1400" dirty="0" err="1"/>
              <a:t>ät</a:t>
            </a:r>
            <a:r>
              <a:rPr lang="de-DE" sz="1400" dirty="0"/>
              <a:t> Kassel</a:t>
            </a:r>
            <a:endParaRPr lang="en-DE" sz="1400" dirty="0"/>
          </a:p>
        </p:txBody>
      </p:sp>
    </p:spTree>
    <p:extLst>
      <p:ext uri="{BB962C8B-B14F-4D97-AF65-F5344CB8AC3E}">
        <p14:creationId xmlns:p14="http://schemas.microsoft.com/office/powerpoint/2010/main" val="1930501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8CC029-5247-CF32-8D27-51796C77C2E3}"/>
              </a:ext>
            </a:extLst>
          </p:cNvPr>
          <p:cNvSpPr>
            <a:spLocks noGrp="1"/>
          </p:cNvSpPr>
          <p:nvPr>
            <p:ph idx="1"/>
          </p:nvPr>
        </p:nvSpPr>
        <p:spPr>
          <a:xfrm>
            <a:off x="417268" y="1980100"/>
            <a:ext cx="5539154" cy="601052"/>
          </a:xfrm>
        </p:spPr>
        <p:txBody>
          <a:bodyPr/>
          <a:lstStyle/>
          <a:p>
            <a:pPr marL="0" indent="0" algn="ctr">
              <a:buNone/>
            </a:pPr>
            <a:r>
              <a:rPr lang="de-DE" dirty="0"/>
              <a:t>MRTG (Multi Router Traffic </a:t>
            </a:r>
            <a:r>
              <a:rPr lang="de-DE" dirty="0" err="1"/>
              <a:t>Grapher</a:t>
            </a:r>
            <a:r>
              <a:rPr lang="de-DE" dirty="0"/>
              <a:t>)</a:t>
            </a:r>
            <a:endParaRPr lang="en-DE" dirty="0"/>
          </a:p>
        </p:txBody>
      </p:sp>
      <p:sp>
        <p:nvSpPr>
          <p:cNvPr id="4" name="Title 1">
            <a:extLst>
              <a:ext uri="{FF2B5EF4-FFF2-40B4-BE49-F238E27FC236}">
                <a16:creationId xmlns:a16="http://schemas.microsoft.com/office/drawing/2014/main" id="{2B9B353E-32A5-5FF0-3759-66C8C2576B96}"/>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Verwendete Techniken</a:t>
            </a:r>
            <a:endParaRPr lang="en-DE" sz="4000" dirty="0"/>
          </a:p>
        </p:txBody>
      </p:sp>
      <p:pic>
        <p:nvPicPr>
          <p:cNvPr id="6" name="Picture 5">
            <a:extLst>
              <a:ext uri="{FF2B5EF4-FFF2-40B4-BE49-F238E27FC236}">
                <a16:creationId xmlns:a16="http://schemas.microsoft.com/office/drawing/2014/main" id="{D6A8BFF0-4358-D173-5CE0-07C3F1D45360}"/>
              </a:ext>
            </a:extLst>
          </p:cNvPr>
          <p:cNvPicPr>
            <a:picLocks noChangeAspect="1"/>
          </p:cNvPicPr>
          <p:nvPr/>
        </p:nvPicPr>
        <p:blipFill>
          <a:blip r:embed="rId3"/>
          <a:stretch>
            <a:fillRect/>
          </a:stretch>
        </p:blipFill>
        <p:spPr>
          <a:xfrm>
            <a:off x="772231" y="3051539"/>
            <a:ext cx="5114925" cy="1533525"/>
          </a:xfrm>
          <a:prstGeom prst="rect">
            <a:avLst/>
          </a:prstGeom>
        </p:spPr>
      </p:pic>
      <p:sp>
        <p:nvSpPr>
          <p:cNvPr id="7" name="Content Placeholder 2">
            <a:extLst>
              <a:ext uri="{FF2B5EF4-FFF2-40B4-BE49-F238E27FC236}">
                <a16:creationId xmlns:a16="http://schemas.microsoft.com/office/drawing/2014/main" id="{4FD80725-55F4-7C96-9562-816129164145}"/>
              </a:ext>
            </a:extLst>
          </p:cNvPr>
          <p:cNvSpPr txBox="1">
            <a:spLocks/>
          </p:cNvSpPr>
          <p:nvPr/>
        </p:nvSpPr>
        <p:spPr>
          <a:xfrm>
            <a:off x="1729154" y="5614253"/>
            <a:ext cx="4015154" cy="3783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600" dirty="0"/>
              <a:t>https://oss.oetiker.ch/mrtg/</a:t>
            </a:r>
            <a:endParaRPr lang="en-DE" sz="1600" dirty="0"/>
          </a:p>
        </p:txBody>
      </p:sp>
      <p:sp>
        <p:nvSpPr>
          <p:cNvPr id="10" name="Content Placeholder 2">
            <a:extLst>
              <a:ext uri="{FF2B5EF4-FFF2-40B4-BE49-F238E27FC236}">
                <a16:creationId xmlns:a16="http://schemas.microsoft.com/office/drawing/2014/main" id="{D8BB459C-71E7-3710-7F2F-446937D12688}"/>
              </a:ext>
            </a:extLst>
          </p:cNvPr>
          <p:cNvSpPr txBox="1">
            <a:spLocks/>
          </p:cNvSpPr>
          <p:nvPr/>
        </p:nvSpPr>
        <p:spPr>
          <a:xfrm>
            <a:off x="7618560" y="5614253"/>
            <a:ext cx="4156173" cy="3783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https://docs.librenms.org/Extensions/Weathermap/</a:t>
            </a:r>
            <a:endParaRPr lang="en-DE" sz="1600" dirty="0"/>
          </a:p>
        </p:txBody>
      </p:sp>
      <p:pic>
        <p:nvPicPr>
          <p:cNvPr id="1026" name="Picture 2" descr="Weathermap - LibreNMS Docs">
            <a:extLst>
              <a:ext uri="{FF2B5EF4-FFF2-40B4-BE49-F238E27FC236}">
                <a16:creationId xmlns:a16="http://schemas.microsoft.com/office/drawing/2014/main" id="{8EC6B1F8-25C2-18B3-8232-71C543E285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31" t="7138" r="4375" b="8679"/>
          <a:stretch/>
        </p:blipFill>
        <p:spPr bwMode="auto">
          <a:xfrm>
            <a:off x="7618561" y="2809874"/>
            <a:ext cx="3798277" cy="2804379"/>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BF44471D-F83D-51BE-3283-8E8104779C30}"/>
              </a:ext>
            </a:extLst>
          </p:cNvPr>
          <p:cNvSpPr txBox="1">
            <a:spLocks/>
          </p:cNvSpPr>
          <p:nvPr/>
        </p:nvSpPr>
        <p:spPr>
          <a:xfrm>
            <a:off x="6235580" y="1980100"/>
            <a:ext cx="5539154" cy="601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dirty="0"/>
              <a:t>PHP </a:t>
            </a:r>
            <a:r>
              <a:rPr lang="de-DE" dirty="0" err="1"/>
              <a:t>Weathermap</a:t>
            </a:r>
            <a:endParaRPr lang="en-DE" dirty="0"/>
          </a:p>
        </p:txBody>
      </p:sp>
    </p:spTree>
    <p:extLst>
      <p:ext uri="{BB962C8B-B14F-4D97-AF65-F5344CB8AC3E}">
        <p14:creationId xmlns:p14="http://schemas.microsoft.com/office/powerpoint/2010/main" val="2049434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3B9E7-9B43-C468-1E0C-F10B63C8698A}"/>
              </a:ext>
            </a:extLst>
          </p:cNvPr>
          <p:cNvSpPr>
            <a:spLocks noGrp="1"/>
          </p:cNvSpPr>
          <p:nvPr>
            <p:ph idx="1"/>
          </p:nvPr>
        </p:nvSpPr>
        <p:spPr/>
        <p:txBody>
          <a:bodyPr/>
          <a:lstStyle/>
          <a:p>
            <a:r>
              <a:rPr lang="de-DE" dirty="0"/>
              <a:t>Verständnis und Verwaltung der Netzwerkleistung</a:t>
            </a:r>
          </a:p>
          <a:p>
            <a:r>
              <a:rPr lang="de-DE" dirty="0"/>
              <a:t>Echtzeit-Analysen des Netzwerks möglich</a:t>
            </a:r>
          </a:p>
          <a:p>
            <a:r>
              <a:rPr lang="de-DE" dirty="0"/>
              <a:t>Vorhersagen mittels KI möglich</a:t>
            </a:r>
          </a:p>
          <a:p>
            <a:endParaRPr lang="de-DE" dirty="0"/>
          </a:p>
          <a:p>
            <a:endParaRPr lang="en-DE" dirty="0"/>
          </a:p>
        </p:txBody>
      </p:sp>
      <p:sp>
        <p:nvSpPr>
          <p:cNvPr id="4" name="Title 1">
            <a:extLst>
              <a:ext uri="{FF2B5EF4-FFF2-40B4-BE49-F238E27FC236}">
                <a16:creationId xmlns:a16="http://schemas.microsoft.com/office/drawing/2014/main" id="{48167A5B-6CD3-71F5-1603-20B890771BFE}"/>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Fazit</a:t>
            </a:r>
            <a:endParaRPr lang="en-DE" sz="4000" dirty="0"/>
          </a:p>
        </p:txBody>
      </p:sp>
    </p:spTree>
    <p:extLst>
      <p:ext uri="{BB962C8B-B14F-4D97-AF65-F5344CB8AC3E}">
        <p14:creationId xmlns:p14="http://schemas.microsoft.com/office/powerpoint/2010/main" val="62978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6A34D-B392-251C-42B0-D83C3F17C82A}"/>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BCF4FF81-6FDD-E6D1-CBDF-3E1F5D27AA93}"/>
              </a:ext>
            </a:extLst>
          </p:cNvPr>
          <p:cNvSpPr/>
          <p:nvPr/>
        </p:nvSpPr>
        <p:spPr>
          <a:xfrm>
            <a:off x="3283004" y="3372937"/>
            <a:ext cx="731520" cy="731520"/>
          </a:xfrm>
          <a:prstGeom prst="ellips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he-IL">
              <a:solidFill>
                <a:srgbClr val="000000"/>
              </a:solidFill>
            </a:endParaRPr>
          </a:p>
        </p:txBody>
      </p:sp>
      <p:sp>
        <p:nvSpPr>
          <p:cNvPr id="14" name="Ellipse 13">
            <a:extLst>
              <a:ext uri="{FF2B5EF4-FFF2-40B4-BE49-F238E27FC236}">
                <a16:creationId xmlns:a16="http://schemas.microsoft.com/office/drawing/2014/main" id="{518BE97F-F2C0-C36E-034D-A436A63B1D0C}"/>
              </a:ext>
            </a:extLst>
          </p:cNvPr>
          <p:cNvSpPr/>
          <p:nvPr/>
        </p:nvSpPr>
        <p:spPr>
          <a:xfrm>
            <a:off x="7824404" y="3372937"/>
            <a:ext cx="731520" cy="731520"/>
          </a:xfrm>
          <a:prstGeom prst="ellips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8" name="TextBox 7">
            <a:extLst>
              <a:ext uri="{FF2B5EF4-FFF2-40B4-BE49-F238E27FC236}">
                <a16:creationId xmlns:a16="http://schemas.microsoft.com/office/drawing/2014/main" id="{4BDE0D09-987E-0BD0-77A3-133C835148C1}"/>
              </a:ext>
            </a:extLst>
          </p:cNvPr>
          <p:cNvSpPr txBox="1"/>
          <p:nvPr/>
        </p:nvSpPr>
        <p:spPr>
          <a:xfrm>
            <a:off x="3116749" y="2889135"/>
            <a:ext cx="1064029" cy="369332"/>
          </a:xfrm>
          <a:prstGeom prst="rect">
            <a:avLst/>
          </a:prstGeom>
          <a:noFill/>
        </p:spPr>
        <p:txBody>
          <a:bodyPr wrap="square" rtlCol="0">
            <a:spAutoFit/>
          </a:bodyPr>
          <a:lstStyle/>
          <a:p>
            <a:pPr algn="ctr"/>
            <a:r>
              <a:rPr lang="de-DE" dirty="0"/>
              <a:t>Node A</a:t>
            </a:r>
            <a:endParaRPr lang="en-DE" dirty="0"/>
          </a:p>
        </p:txBody>
      </p:sp>
      <p:sp>
        <p:nvSpPr>
          <p:cNvPr id="10" name="TextBox 9">
            <a:extLst>
              <a:ext uri="{FF2B5EF4-FFF2-40B4-BE49-F238E27FC236}">
                <a16:creationId xmlns:a16="http://schemas.microsoft.com/office/drawing/2014/main" id="{7DF382CE-6673-061A-B837-28E701DEED5F}"/>
              </a:ext>
            </a:extLst>
          </p:cNvPr>
          <p:cNvSpPr txBox="1"/>
          <p:nvPr/>
        </p:nvSpPr>
        <p:spPr>
          <a:xfrm>
            <a:off x="7658149" y="2889135"/>
            <a:ext cx="1064029" cy="369332"/>
          </a:xfrm>
          <a:prstGeom prst="rect">
            <a:avLst/>
          </a:prstGeom>
          <a:noFill/>
        </p:spPr>
        <p:txBody>
          <a:bodyPr wrap="square" rtlCol="0">
            <a:spAutoFit/>
          </a:bodyPr>
          <a:lstStyle/>
          <a:p>
            <a:pPr algn="ctr"/>
            <a:r>
              <a:rPr lang="de-DE" dirty="0"/>
              <a:t>Node B</a:t>
            </a:r>
            <a:endParaRPr lang="en-DE" dirty="0"/>
          </a:p>
        </p:txBody>
      </p:sp>
      <p:sp>
        <p:nvSpPr>
          <p:cNvPr id="11" name="TextBox 10">
            <a:extLst>
              <a:ext uri="{FF2B5EF4-FFF2-40B4-BE49-F238E27FC236}">
                <a16:creationId xmlns:a16="http://schemas.microsoft.com/office/drawing/2014/main" id="{BCCE31E9-6D6E-2858-7202-6E2EDBBA4EE2}"/>
              </a:ext>
            </a:extLst>
          </p:cNvPr>
          <p:cNvSpPr txBox="1"/>
          <p:nvPr/>
        </p:nvSpPr>
        <p:spPr>
          <a:xfrm>
            <a:off x="5387449" y="3269272"/>
            <a:ext cx="1064029" cy="369332"/>
          </a:xfrm>
          <a:prstGeom prst="rect">
            <a:avLst/>
          </a:prstGeom>
          <a:noFill/>
        </p:spPr>
        <p:txBody>
          <a:bodyPr wrap="square" rtlCol="0">
            <a:spAutoFit/>
          </a:bodyPr>
          <a:lstStyle/>
          <a:p>
            <a:pPr algn="ctr"/>
            <a:r>
              <a:rPr lang="de-DE" dirty="0"/>
              <a:t>Link</a:t>
            </a:r>
            <a:endParaRPr lang="en-DE" dirty="0"/>
          </a:p>
        </p:txBody>
      </p:sp>
      <p:sp>
        <p:nvSpPr>
          <p:cNvPr id="15" name="Rectangle: Rounded Corners 14">
            <a:extLst>
              <a:ext uri="{FF2B5EF4-FFF2-40B4-BE49-F238E27FC236}">
                <a16:creationId xmlns:a16="http://schemas.microsoft.com/office/drawing/2014/main" id="{40978157-FB40-BBDB-EC88-84067FDC6932}"/>
              </a:ext>
            </a:extLst>
          </p:cNvPr>
          <p:cNvSpPr/>
          <p:nvPr/>
        </p:nvSpPr>
        <p:spPr>
          <a:xfrm>
            <a:off x="4014524" y="3625181"/>
            <a:ext cx="3809880" cy="199262"/>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itle 1">
            <a:extLst>
              <a:ext uri="{FF2B5EF4-FFF2-40B4-BE49-F238E27FC236}">
                <a16:creationId xmlns:a16="http://schemas.microsoft.com/office/drawing/2014/main" id="{4FDAC6A4-3D8F-6526-AC6A-8881A095F588}"/>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Internet Wetterkarten</a:t>
            </a:r>
            <a:endParaRPr lang="en-DE" sz="4000" dirty="0"/>
          </a:p>
        </p:txBody>
      </p:sp>
    </p:spTree>
    <p:extLst>
      <p:ext uri="{BB962C8B-B14F-4D97-AF65-F5344CB8AC3E}">
        <p14:creationId xmlns:p14="http://schemas.microsoft.com/office/powerpoint/2010/main" val="4005944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78EE9-CD69-AB9D-656C-76697C32504A}"/>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9A4C0797-97D1-0D6C-ED06-E6B6534CEB72}"/>
              </a:ext>
            </a:extLst>
          </p:cNvPr>
          <p:cNvSpPr/>
          <p:nvPr/>
        </p:nvSpPr>
        <p:spPr>
          <a:xfrm>
            <a:off x="3283004" y="3372937"/>
            <a:ext cx="731520" cy="731520"/>
          </a:xfrm>
          <a:prstGeom prst="ellips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he-IL">
              <a:solidFill>
                <a:srgbClr val="000000"/>
              </a:solidFill>
            </a:endParaRPr>
          </a:p>
        </p:txBody>
      </p:sp>
      <p:sp>
        <p:nvSpPr>
          <p:cNvPr id="14" name="Ellipse 13">
            <a:extLst>
              <a:ext uri="{FF2B5EF4-FFF2-40B4-BE49-F238E27FC236}">
                <a16:creationId xmlns:a16="http://schemas.microsoft.com/office/drawing/2014/main" id="{25EB5CF7-B8FE-2462-F4B5-CB86CB9BE783}"/>
              </a:ext>
            </a:extLst>
          </p:cNvPr>
          <p:cNvSpPr/>
          <p:nvPr/>
        </p:nvSpPr>
        <p:spPr>
          <a:xfrm>
            <a:off x="7824404" y="3372937"/>
            <a:ext cx="731520" cy="731520"/>
          </a:xfrm>
          <a:prstGeom prst="ellips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8" name="TextBox 7">
            <a:extLst>
              <a:ext uri="{FF2B5EF4-FFF2-40B4-BE49-F238E27FC236}">
                <a16:creationId xmlns:a16="http://schemas.microsoft.com/office/drawing/2014/main" id="{C750A33C-32D8-999D-2B38-0F809DF4A032}"/>
              </a:ext>
            </a:extLst>
          </p:cNvPr>
          <p:cNvSpPr txBox="1"/>
          <p:nvPr/>
        </p:nvSpPr>
        <p:spPr>
          <a:xfrm>
            <a:off x="3116749" y="2889135"/>
            <a:ext cx="1064029" cy="369332"/>
          </a:xfrm>
          <a:prstGeom prst="rect">
            <a:avLst/>
          </a:prstGeom>
          <a:noFill/>
        </p:spPr>
        <p:txBody>
          <a:bodyPr wrap="square" rtlCol="0">
            <a:spAutoFit/>
          </a:bodyPr>
          <a:lstStyle/>
          <a:p>
            <a:pPr algn="ctr"/>
            <a:r>
              <a:rPr lang="de-DE" dirty="0"/>
              <a:t>Node A</a:t>
            </a:r>
            <a:endParaRPr lang="en-DE" dirty="0"/>
          </a:p>
        </p:txBody>
      </p:sp>
      <p:sp>
        <p:nvSpPr>
          <p:cNvPr id="10" name="TextBox 9">
            <a:extLst>
              <a:ext uri="{FF2B5EF4-FFF2-40B4-BE49-F238E27FC236}">
                <a16:creationId xmlns:a16="http://schemas.microsoft.com/office/drawing/2014/main" id="{917C82D8-35A3-7C3A-3ACC-682F4EE281AC}"/>
              </a:ext>
            </a:extLst>
          </p:cNvPr>
          <p:cNvSpPr txBox="1"/>
          <p:nvPr/>
        </p:nvSpPr>
        <p:spPr>
          <a:xfrm>
            <a:off x="7658149" y="2889135"/>
            <a:ext cx="1064029" cy="369332"/>
          </a:xfrm>
          <a:prstGeom prst="rect">
            <a:avLst/>
          </a:prstGeom>
          <a:noFill/>
        </p:spPr>
        <p:txBody>
          <a:bodyPr wrap="square" rtlCol="0">
            <a:spAutoFit/>
          </a:bodyPr>
          <a:lstStyle/>
          <a:p>
            <a:pPr algn="ctr"/>
            <a:r>
              <a:rPr lang="de-DE" dirty="0"/>
              <a:t>Node B</a:t>
            </a:r>
            <a:endParaRPr lang="en-DE" dirty="0"/>
          </a:p>
        </p:txBody>
      </p:sp>
      <p:sp>
        <p:nvSpPr>
          <p:cNvPr id="11" name="TextBox 10">
            <a:extLst>
              <a:ext uri="{FF2B5EF4-FFF2-40B4-BE49-F238E27FC236}">
                <a16:creationId xmlns:a16="http://schemas.microsoft.com/office/drawing/2014/main" id="{3E4A36D5-C55B-AC72-4A5D-8821587E2BD9}"/>
              </a:ext>
            </a:extLst>
          </p:cNvPr>
          <p:cNvSpPr txBox="1"/>
          <p:nvPr/>
        </p:nvSpPr>
        <p:spPr>
          <a:xfrm>
            <a:off x="5387449" y="3269272"/>
            <a:ext cx="1064029" cy="369332"/>
          </a:xfrm>
          <a:prstGeom prst="rect">
            <a:avLst/>
          </a:prstGeom>
          <a:noFill/>
        </p:spPr>
        <p:txBody>
          <a:bodyPr wrap="square" rtlCol="0">
            <a:spAutoFit/>
          </a:bodyPr>
          <a:lstStyle/>
          <a:p>
            <a:pPr algn="ctr"/>
            <a:r>
              <a:rPr lang="de-DE" dirty="0"/>
              <a:t>Link</a:t>
            </a:r>
            <a:endParaRPr lang="en-DE" dirty="0"/>
          </a:p>
        </p:txBody>
      </p:sp>
      <p:sp>
        <p:nvSpPr>
          <p:cNvPr id="15" name="Rectangle: Rounded Corners 14">
            <a:extLst>
              <a:ext uri="{FF2B5EF4-FFF2-40B4-BE49-F238E27FC236}">
                <a16:creationId xmlns:a16="http://schemas.microsoft.com/office/drawing/2014/main" id="{F7B0801A-6623-773B-8F2D-5719A6379576}"/>
              </a:ext>
            </a:extLst>
          </p:cNvPr>
          <p:cNvSpPr/>
          <p:nvPr/>
        </p:nvSpPr>
        <p:spPr>
          <a:xfrm>
            <a:off x="4014524" y="3625181"/>
            <a:ext cx="3809880" cy="199262"/>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itle 1">
            <a:extLst>
              <a:ext uri="{FF2B5EF4-FFF2-40B4-BE49-F238E27FC236}">
                <a16:creationId xmlns:a16="http://schemas.microsoft.com/office/drawing/2014/main" id="{3D57795B-EA7A-BD64-D9A3-4DC9C213D5FE}"/>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Internet Wetterkarten</a:t>
            </a:r>
            <a:endParaRPr lang="en-DE" sz="4000" dirty="0"/>
          </a:p>
        </p:txBody>
      </p:sp>
      <p:cxnSp>
        <p:nvCxnSpPr>
          <p:cNvPr id="3" name="Straight Arrow Connector 2">
            <a:extLst>
              <a:ext uri="{FF2B5EF4-FFF2-40B4-BE49-F238E27FC236}">
                <a16:creationId xmlns:a16="http://schemas.microsoft.com/office/drawing/2014/main" id="{DB5BE2AE-3605-6525-E1D3-9D249B9FEED2}"/>
              </a:ext>
            </a:extLst>
          </p:cNvPr>
          <p:cNvCxnSpPr>
            <a:cxnSpLocks/>
            <a:stCxn id="4" idx="0"/>
            <a:endCxn id="15" idx="2"/>
          </p:cNvCxnSpPr>
          <p:nvPr/>
        </p:nvCxnSpPr>
        <p:spPr>
          <a:xfrm flipV="1">
            <a:off x="5919464" y="3824443"/>
            <a:ext cx="0" cy="100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A40DCAA-408B-1A84-37C2-6AD3B9B48556}"/>
              </a:ext>
            </a:extLst>
          </p:cNvPr>
          <p:cNvSpPr txBox="1"/>
          <p:nvPr/>
        </p:nvSpPr>
        <p:spPr>
          <a:xfrm>
            <a:off x="4097651" y="4833360"/>
            <a:ext cx="3643625" cy="369332"/>
          </a:xfrm>
          <a:prstGeom prst="rect">
            <a:avLst/>
          </a:prstGeom>
          <a:noFill/>
        </p:spPr>
        <p:txBody>
          <a:bodyPr wrap="square" rtlCol="0">
            <a:spAutoFit/>
          </a:bodyPr>
          <a:lstStyle/>
          <a:p>
            <a:r>
              <a:rPr lang="de-DE" dirty="0"/>
              <a:t>Je nach Auslastung anders gefärbt</a:t>
            </a:r>
            <a:endParaRPr lang="en-DE" dirty="0"/>
          </a:p>
        </p:txBody>
      </p:sp>
    </p:spTree>
    <p:extLst>
      <p:ext uri="{BB962C8B-B14F-4D97-AF65-F5344CB8AC3E}">
        <p14:creationId xmlns:p14="http://schemas.microsoft.com/office/powerpoint/2010/main" val="2722082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254A5-141C-00B9-4B3C-50A5AC88006A}"/>
            </a:ext>
          </a:extLst>
        </p:cNvPr>
        <p:cNvGrpSpPr/>
        <p:nvPr/>
      </p:nvGrpSpPr>
      <p:grpSpPr>
        <a:xfrm>
          <a:off x="0" y="0"/>
          <a:ext cx="0" cy="0"/>
          <a:chOff x="0" y="0"/>
          <a:chExt cx="0" cy="0"/>
        </a:xfrm>
      </p:grpSpPr>
      <p:sp>
        <p:nvSpPr>
          <p:cNvPr id="13" name="Oval 12">
            <a:extLst>
              <a:ext uri="{FF2B5EF4-FFF2-40B4-BE49-F238E27FC236}">
                <a16:creationId xmlns:a16="http://schemas.microsoft.com/office/drawing/2014/main" id="{B54ABC95-4030-E264-EB22-5E08E06C5B21}"/>
              </a:ext>
            </a:extLst>
          </p:cNvPr>
          <p:cNvSpPr/>
          <p:nvPr/>
        </p:nvSpPr>
        <p:spPr>
          <a:xfrm>
            <a:off x="3283004" y="3372937"/>
            <a:ext cx="731520" cy="731520"/>
          </a:xfrm>
          <a:prstGeom prst="ellips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he-IL">
              <a:solidFill>
                <a:srgbClr val="000000"/>
              </a:solidFill>
            </a:endParaRPr>
          </a:p>
        </p:txBody>
      </p:sp>
      <p:sp>
        <p:nvSpPr>
          <p:cNvPr id="14" name="Ellipse 13">
            <a:extLst>
              <a:ext uri="{FF2B5EF4-FFF2-40B4-BE49-F238E27FC236}">
                <a16:creationId xmlns:a16="http://schemas.microsoft.com/office/drawing/2014/main" id="{C9B82664-68FA-E612-EBB0-A22CCE26DE59}"/>
              </a:ext>
            </a:extLst>
          </p:cNvPr>
          <p:cNvSpPr/>
          <p:nvPr/>
        </p:nvSpPr>
        <p:spPr>
          <a:xfrm>
            <a:off x="7824404" y="3372937"/>
            <a:ext cx="731520" cy="731520"/>
          </a:xfrm>
          <a:prstGeom prst="ellipse">
            <a:avLst/>
          </a:prstGeom>
          <a:solidFill>
            <a:srgbClr val="000000">
              <a:alpha val="5000"/>
            </a:srgbClr>
          </a:solidFill>
          <a:ln w="18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0000"/>
              </a:solidFill>
            </a:endParaRPr>
          </a:p>
        </p:txBody>
      </p:sp>
      <p:sp>
        <p:nvSpPr>
          <p:cNvPr id="8" name="TextBox 7">
            <a:extLst>
              <a:ext uri="{FF2B5EF4-FFF2-40B4-BE49-F238E27FC236}">
                <a16:creationId xmlns:a16="http://schemas.microsoft.com/office/drawing/2014/main" id="{26A007BB-87F5-DAC1-7710-FC5D183AE94A}"/>
              </a:ext>
            </a:extLst>
          </p:cNvPr>
          <p:cNvSpPr txBox="1"/>
          <p:nvPr/>
        </p:nvSpPr>
        <p:spPr>
          <a:xfrm>
            <a:off x="3116749" y="2889135"/>
            <a:ext cx="1064029" cy="369332"/>
          </a:xfrm>
          <a:prstGeom prst="rect">
            <a:avLst/>
          </a:prstGeom>
          <a:noFill/>
        </p:spPr>
        <p:txBody>
          <a:bodyPr wrap="square" rtlCol="0">
            <a:spAutoFit/>
          </a:bodyPr>
          <a:lstStyle/>
          <a:p>
            <a:pPr algn="ctr"/>
            <a:r>
              <a:rPr lang="de-DE" dirty="0"/>
              <a:t>Node A</a:t>
            </a:r>
            <a:endParaRPr lang="en-DE" dirty="0"/>
          </a:p>
        </p:txBody>
      </p:sp>
      <p:sp>
        <p:nvSpPr>
          <p:cNvPr id="10" name="TextBox 9">
            <a:extLst>
              <a:ext uri="{FF2B5EF4-FFF2-40B4-BE49-F238E27FC236}">
                <a16:creationId xmlns:a16="http://schemas.microsoft.com/office/drawing/2014/main" id="{A5F21FEE-1698-C543-EDAD-17034E75F54E}"/>
              </a:ext>
            </a:extLst>
          </p:cNvPr>
          <p:cNvSpPr txBox="1"/>
          <p:nvPr/>
        </p:nvSpPr>
        <p:spPr>
          <a:xfrm>
            <a:off x="7658149" y="2889135"/>
            <a:ext cx="1064029" cy="369332"/>
          </a:xfrm>
          <a:prstGeom prst="rect">
            <a:avLst/>
          </a:prstGeom>
          <a:noFill/>
        </p:spPr>
        <p:txBody>
          <a:bodyPr wrap="square" rtlCol="0">
            <a:spAutoFit/>
          </a:bodyPr>
          <a:lstStyle/>
          <a:p>
            <a:pPr algn="ctr"/>
            <a:r>
              <a:rPr lang="de-DE" dirty="0"/>
              <a:t>Node B</a:t>
            </a:r>
            <a:endParaRPr lang="en-DE" dirty="0"/>
          </a:p>
        </p:txBody>
      </p:sp>
      <p:sp>
        <p:nvSpPr>
          <p:cNvPr id="11" name="TextBox 10">
            <a:extLst>
              <a:ext uri="{FF2B5EF4-FFF2-40B4-BE49-F238E27FC236}">
                <a16:creationId xmlns:a16="http://schemas.microsoft.com/office/drawing/2014/main" id="{49C97DAE-CABF-F9A5-B253-AEF894727B8A}"/>
              </a:ext>
            </a:extLst>
          </p:cNvPr>
          <p:cNvSpPr txBox="1"/>
          <p:nvPr/>
        </p:nvSpPr>
        <p:spPr>
          <a:xfrm>
            <a:off x="5387449" y="3269272"/>
            <a:ext cx="1064029" cy="369332"/>
          </a:xfrm>
          <a:prstGeom prst="rect">
            <a:avLst/>
          </a:prstGeom>
          <a:noFill/>
        </p:spPr>
        <p:txBody>
          <a:bodyPr wrap="square" rtlCol="0">
            <a:spAutoFit/>
          </a:bodyPr>
          <a:lstStyle/>
          <a:p>
            <a:pPr algn="ctr"/>
            <a:r>
              <a:rPr lang="de-DE" dirty="0"/>
              <a:t>Link</a:t>
            </a:r>
            <a:endParaRPr lang="en-DE" dirty="0"/>
          </a:p>
        </p:txBody>
      </p:sp>
      <p:sp>
        <p:nvSpPr>
          <p:cNvPr id="15" name="Rectangle: Rounded Corners 14">
            <a:extLst>
              <a:ext uri="{FF2B5EF4-FFF2-40B4-BE49-F238E27FC236}">
                <a16:creationId xmlns:a16="http://schemas.microsoft.com/office/drawing/2014/main" id="{08DCD2A8-813F-6140-4903-3B49FF6FADA8}"/>
              </a:ext>
            </a:extLst>
          </p:cNvPr>
          <p:cNvSpPr/>
          <p:nvPr/>
        </p:nvSpPr>
        <p:spPr>
          <a:xfrm>
            <a:off x="4014524" y="3625181"/>
            <a:ext cx="3809880" cy="199262"/>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itle 1">
            <a:extLst>
              <a:ext uri="{FF2B5EF4-FFF2-40B4-BE49-F238E27FC236}">
                <a16:creationId xmlns:a16="http://schemas.microsoft.com/office/drawing/2014/main" id="{8A87DD93-C3C3-1B47-61C1-03F313FD087D}"/>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Internet Wetterkarten</a:t>
            </a:r>
            <a:endParaRPr lang="en-DE" sz="4000" dirty="0"/>
          </a:p>
        </p:txBody>
      </p:sp>
      <p:cxnSp>
        <p:nvCxnSpPr>
          <p:cNvPr id="3" name="Straight Arrow Connector 2">
            <a:extLst>
              <a:ext uri="{FF2B5EF4-FFF2-40B4-BE49-F238E27FC236}">
                <a16:creationId xmlns:a16="http://schemas.microsoft.com/office/drawing/2014/main" id="{8860A202-86D2-99CB-9DA3-2B2B5A317317}"/>
              </a:ext>
            </a:extLst>
          </p:cNvPr>
          <p:cNvCxnSpPr>
            <a:cxnSpLocks/>
            <a:stCxn id="4" idx="0"/>
            <a:endCxn id="15" idx="2"/>
          </p:cNvCxnSpPr>
          <p:nvPr/>
        </p:nvCxnSpPr>
        <p:spPr>
          <a:xfrm flipV="1">
            <a:off x="5919464" y="3824443"/>
            <a:ext cx="0" cy="1008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4372105-4C77-49EE-40B4-7D7BD86A84DE}"/>
              </a:ext>
            </a:extLst>
          </p:cNvPr>
          <p:cNvSpPr txBox="1"/>
          <p:nvPr/>
        </p:nvSpPr>
        <p:spPr>
          <a:xfrm>
            <a:off x="4097651" y="4833360"/>
            <a:ext cx="3643625" cy="369332"/>
          </a:xfrm>
          <a:prstGeom prst="rect">
            <a:avLst/>
          </a:prstGeom>
          <a:noFill/>
        </p:spPr>
        <p:txBody>
          <a:bodyPr wrap="square" rtlCol="0">
            <a:spAutoFit/>
          </a:bodyPr>
          <a:lstStyle/>
          <a:p>
            <a:r>
              <a:rPr lang="de-DE" dirty="0"/>
              <a:t>Je nach Auslastung anders gefärbt</a:t>
            </a:r>
            <a:endParaRPr lang="en-DE" dirty="0"/>
          </a:p>
        </p:txBody>
      </p:sp>
      <p:sp>
        <p:nvSpPr>
          <p:cNvPr id="2" name="TextBox 1">
            <a:extLst>
              <a:ext uri="{FF2B5EF4-FFF2-40B4-BE49-F238E27FC236}">
                <a16:creationId xmlns:a16="http://schemas.microsoft.com/office/drawing/2014/main" id="{98CC4DE4-032B-FA59-64B7-0140CC912A59}"/>
              </a:ext>
            </a:extLst>
          </p:cNvPr>
          <p:cNvSpPr txBox="1"/>
          <p:nvPr/>
        </p:nvSpPr>
        <p:spPr>
          <a:xfrm>
            <a:off x="3478614" y="5213497"/>
            <a:ext cx="4881698" cy="369332"/>
          </a:xfrm>
          <a:prstGeom prst="rect">
            <a:avLst/>
          </a:prstGeom>
          <a:noFill/>
        </p:spPr>
        <p:txBody>
          <a:bodyPr wrap="square" rtlCol="0">
            <a:spAutoFit/>
          </a:bodyPr>
          <a:lstStyle/>
          <a:p>
            <a:r>
              <a:rPr lang="de-DE" dirty="0"/>
              <a:t>Je nach Wetterkarte mit Statistiken vorhanden</a:t>
            </a:r>
            <a:endParaRPr lang="en-DE" dirty="0"/>
          </a:p>
        </p:txBody>
      </p:sp>
    </p:spTree>
    <p:extLst>
      <p:ext uri="{BB962C8B-B14F-4D97-AF65-F5344CB8AC3E}">
        <p14:creationId xmlns:p14="http://schemas.microsoft.com/office/powerpoint/2010/main" val="2199890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D65CF-5377-8D25-1EC1-F2CB251E49F7}"/>
              </a:ext>
            </a:extLst>
          </p:cNvPr>
          <p:cNvSpPr>
            <a:spLocks noGrp="1"/>
          </p:cNvSpPr>
          <p:nvPr>
            <p:ph idx="1"/>
          </p:nvPr>
        </p:nvSpPr>
        <p:spPr/>
        <p:txBody>
          <a:bodyPr/>
          <a:lstStyle/>
          <a:p>
            <a:r>
              <a:rPr lang="en-US" dirty="0" err="1"/>
              <a:t>Anomalieerkennung</a:t>
            </a:r>
            <a:endParaRPr lang="en-US" dirty="0"/>
          </a:p>
          <a:p>
            <a:endParaRPr lang="en-US" dirty="0"/>
          </a:p>
          <a:p>
            <a:endParaRPr lang="en-US" dirty="0"/>
          </a:p>
          <a:p>
            <a:endParaRPr lang="en-DE" dirty="0"/>
          </a:p>
        </p:txBody>
      </p:sp>
      <p:sp>
        <p:nvSpPr>
          <p:cNvPr id="4" name="Title 1">
            <a:extLst>
              <a:ext uri="{FF2B5EF4-FFF2-40B4-BE49-F238E27FC236}">
                <a16:creationId xmlns:a16="http://schemas.microsoft.com/office/drawing/2014/main" id="{E7A50357-BAC1-6FAD-7A78-18337D204055}"/>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Warum Internet Wetterkarten?</a:t>
            </a:r>
            <a:endParaRPr lang="en-DE" sz="4000" dirty="0"/>
          </a:p>
        </p:txBody>
      </p:sp>
    </p:spTree>
    <p:extLst>
      <p:ext uri="{BB962C8B-B14F-4D97-AF65-F5344CB8AC3E}">
        <p14:creationId xmlns:p14="http://schemas.microsoft.com/office/powerpoint/2010/main" val="269112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3FD4C-60B4-39F8-43A5-FBF495868B8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817C63-DCA2-1FF5-62BF-C6AE500A95B2}"/>
              </a:ext>
            </a:extLst>
          </p:cNvPr>
          <p:cNvSpPr>
            <a:spLocks noGrp="1"/>
          </p:cNvSpPr>
          <p:nvPr>
            <p:ph idx="1"/>
          </p:nvPr>
        </p:nvSpPr>
        <p:spPr/>
        <p:txBody>
          <a:bodyPr/>
          <a:lstStyle/>
          <a:p>
            <a:r>
              <a:rPr lang="en-US" dirty="0" err="1"/>
              <a:t>Anomalieerkennung</a:t>
            </a:r>
            <a:endParaRPr lang="en-US" dirty="0"/>
          </a:p>
          <a:p>
            <a:r>
              <a:rPr lang="en-US" dirty="0" err="1"/>
              <a:t>Benutzererfahrung</a:t>
            </a:r>
            <a:endParaRPr lang="en-US" dirty="0"/>
          </a:p>
          <a:p>
            <a:endParaRPr lang="en-US" dirty="0"/>
          </a:p>
          <a:p>
            <a:endParaRPr lang="en-DE" dirty="0"/>
          </a:p>
        </p:txBody>
      </p:sp>
      <p:sp>
        <p:nvSpPr>
          <p:cNvPr id="4" name="Title 1">
            <a:extLst>
              <a:ext uri="{FF2B5EF4-FFF2-40B4-BE49-F238E27FC236}">
                <a16:creationId xmlns:a16="http://schemas.microsoft.com/office/drawing/2014/main" id="{734A7EDC-23DE-CAF2-AB05-EE7544FF5A51}"/>
              </a:ext>
            </a:extLst>
          </p:cNvPr>
          <p:cNvSpPr txBox="1">
            <a:spLocks/>
          </p:cNvSpPr>
          <p:nvPr/>
        </p:nvSpPr>
        <p:spPr>
          <a:xfrm>
            <a:off x="838200" y="184150"/>
            <a:ext cx="87879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dirty="0"/>
              <a:t>Warum Internet Wetterkarten?</a:t>
            </a:r>
            <a:endParaRPr lang="en-DE" sz="4000" dirty="0"/>
          </a:p>
        </p:txBody>
      </p:sp>
    </p:spTree>
    <p:extLst>
      <p:ext uri="{BB962C8B-B14F-4D97-AF65-F5344CB8AC3E}">
        <p14:creationId xmlns:p14="http://schemas.microsoft.com/office/powerpoint/2010/main" val="1323512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TotalTime>
  <Words>2858</Words>
  <Application>Microsoft Office PowerPoint</Application>
  <PresentationFormat>Widescreen</PresentationFormat>
  <Paragraphs>248</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Söhne</vt:lpstr>
      <vt:lpstr>Office Theme</vt:lpstr>
      <vt:lpstr>Seminar Internet Resilience  Internet weather maps and statistics:  Which ones exist? </vt:lpstr>
      <vt:lpstr>Wetter: Was verstehen wir darunter?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Internet Resilience  Internet weather maps and statistics:  Which ones exist? </dc:title>
  <dc:creator>Bashar Khoulani</dc:creator>
  <cp:lastModifiedBy>Bashar Khoulani</cp:lastModifiedBy>
  <cp:revision>16</cp:revision>
  <dcterms:created xsi:type="dcterms:W3CDTF">2024-02-09T11:00:50Z</dcterms:created>
  <dcterms:modified xsi:type="dcterms:W3CDTF">2024-02-12T01:44:36Z</dcterms:modified>
</cp:coreProperties>
</file>